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3"/>
  </p:notesMasterIdLst>
  <p:sldIdLst>
    <p:sldId id="307" r:id="rId2"/>
    <p:sldId id="448" r:id="rId3"/>
    <p:sldId id="387" r:id="rId4"/>
    <p:sldId id="379" r:id="rId5"/>
    <p:sldId id="380" r:id="rId6"/>
    <p:sldId id="381" r:id="rId7"/>
    <p:sldId id="383" r:id="rId8"/>
    <p:sldId id="384" r:id="rId9"/>
    <p:sldId id="388" r:id="rId10"/>
    <p:sldId id="389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25" r:id="rId25"/>
    <p:sldId id="427" r:id="rId26"/>
    <p:sldId id="428" r:id="rId27"/>
    <p:sldId id="429" r:id="rId28"/>
    <p:sldId id="430" r:id="rId29"/>
    <p:sldId id="431" r:id="rId30"/>
    <p:sldId id="432" r:id="rId31"/>
    <p:sldId id="433" r:id="rId32"/>
    <p:sldId id="434" r:id="rId33"/>
    <p:sldId id="411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341" r:id="rId47"/>
    <p:sldId id="398" r:id="rId48"/>
    <p:sldId id="399" r:id="rId49"/>
    <p:sldId id="393" r:id="rId50"/>
    <p:sldId id="404" r:id="rId51"/>
    <p:sldId id="405" r:id="rId52"/>
    <p:sldId id="400" r:id="rId53"/>
    <p:sldId id="406" r:id="rId54"/>
    <p:sldId id="394" r:id="rId55"/>
    <p:sldId id="395" r:id="rId56"/>
    <p:sldId id="409" r:id="rId57"/>
    <p:sldId id="410" r:id="rId58"/>
    <p:sldId id="407" r:id="rId59"/>
    <p:sldId id="408" r:id="rId60"/>
    <p:sldId id="377" r:id="rId61"/>
    <p:sldId id="378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  <p:embeddedFont>
      <p:font typeface="Verdana" panose="020B060403050404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6" roundtripDataSignature="AMtx7miwixKMQyZfYi6h9Nz9l6Wwhx2z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107"/>
    <a:srgbClr val="EA756D"/>
    <a:srgbClr val="FF9300"/>
    <a:srgbClr val="71A9E5"/>
    <a:srgbClr val="FFF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713"/>
  </p:normalViewPr>
  <p:slideViewPr>
    <p:cSldViewPr snapToGrid="0" snapToObjects="1">
      <p:cViewPr varScale="1">
        <p:scale>
          <a:sx n="115" d="100"/>
          <a:sy n="115" d="100"/>
        </p:scale>
        <p:origin x="28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6202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102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2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5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3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3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58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1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5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7931725" indent="-3747452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24.#</a:t>
            </a: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7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7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7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7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7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7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7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7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7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23" name="Google Shape;123;p41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1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10972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41763"/>
            <a:ext cx="10972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9084E3-B83F-4C48-97B4-6CEB1DD548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8090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C8E1E-FCCC-C249-B240-61DC6F0091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645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610"/>
              <a:buFont typeface="Wingdings" charset="2"/>
              <a:buChar char="§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4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6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6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3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8" name="Google Shape;108;p39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26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26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26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26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26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26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2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19" name="Google Shape;19;p2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44958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50000"/>
        <a:buFont typeface="Arial"/>
        <a:buChar char="•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emf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tif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image" Target="../media/image33.png"/><Relationship Id="rId11" Type="http://schemas.openxmlformats.org/officeDocument/2006/relationships/image" Target="../media/image43.tiff"/><Relationship Id="rId5" Type="http://schemas.openxmlformats.org/officeDocument/2006/relationships/image" Target="../media/image32.png"/><Relationship Id="rId10" Type="http://schemas.openxmlformats.org/officeDocument/2006/relationships/image" Target="../media/image42.tiff"/><Relationship Id="rId4" Type="http://schemas.openxmlformats.org/officeDocument/2006/relationships/image" Target="../media/image31.emf"/><Relationship Id="rId9" Type="http://schemas.openxmlformats.org/officeDocument/2006/relationships/image" Target="../media/image41.tiff"/><Relationship Id="rId14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0.tiff"/><Relationship Id="rId12" Type="http://schemas.openxmlformats.org/officeDocument/2006/relationships/image" Target="../media/image48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6" Type="http://schemas.openxmlformats.org/officeDocument/2006/relationships/image" Target="../media/image33.png"/><Relationship Id="rId11" Type="http://schemas.openxmlformats.org/officeDocument/2006/relationships/image" Target="../media/image47.tiff"/><Relationship Id="rId5" Type="http://schemas.openxmlformats.org/officeDocument/2006/relationships/image" Target="../media/image32.png"/><Relationship Id="rId10" Type="http://schemas.openxmlformats.org/officeDocument/2006/relationships/image" Target="../media/image45.tiff"/><Relationship Id="rId4" Type="http://schemas.openxmlformats.org/officeDocument/2006/relationships/image" Target="../media/image31.emf"/><Relationship Id="rId9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6" Type="http://schemas.openxmlformats.org/officeDocument/2006/relationships/image" Target="../media/image33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0" Type="http://schemas.openxmlformats.org/officeDocument/2006/relationships/image" Target="../media/image52.png"/><Relationship Id="rId4" Type="http://schemas.openxmlformats.org/officeDocument/2006/relationships/image" Target="../media/image31.emf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0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13" Type="http://schemas.openxmlformats.org/officeDocument/2006/relationships/image" Target="../media/image84.tiff"/><Relationship Id="rId3" Type="http://schemas.openxmlformats.org/officeDocument/2006/relationships/image" Target="../media/image26.png"/><Relationship Id="rId7" Type="http://schemas.openxmlformats.org/officeDocument/2006/relationships/image" Target="../media/image78.tiff"/><Relationship Id="rId12" Type="http://schemas.openxmlformats.org/officeDocument/2006/relationships/image" Target="../media/image83.tif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1.xml"/><Relationship Id="rId6" Type="http://schemas.openxmlformats.org/officeDocument/2006/relationships/image" Target="../media/image77.tiff"/><Relationship Id="rId11" Type="http://schemas.openxmlformats.org/officeDocument/2006/relationships/image" Target="../media/image82.tiff"/><Relationship Id="rId5" Type="http://schemas.openxmlformats.org/officeDocument/2006/relationships/image" Target="../media/image76.tiff"/><Relationship Id="rId10" Type="http://schemas.openxmlformats.org/officeDocument/2006/relationships/image" Target="../media/image81.tiff"/><Relationship Id="rId4" Type="http://schemas.openxmlformats.org/officeDocument/2006/relationships/image" Target="../media/image25.png"/><Relationship Id="rId9" Type="http://schemas.openxmlformats.org/officeDocument/2006/relationships/image" Target="../media/image80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3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dirty="0"/>
              <a:t>Transport Layer (TCP)</a:t>
            </a:r>
            <a:endParaRPr dirty="0"/>
          </a:p>
        </p:txBody>
      </p:sp>
      <p:sp>
        <p:nvSpPr>
          <p:cNvPr id="155" name="Google Shape;155;p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Lecture 7 | Parts 1 to 5 | CSE421 – Computer Networks</a:t>
            </a:r>
            <a:endParaRPr dirty="0"/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 dirty="0"/>
              <a:t>Department of Computer Science and Engineering</a:t>
            </a:r>
            <a:br>
              <a:rPr lang="en-US" dirty="0"/>
            </a:br>
            <a:r>
              <a:rPr lang="en-US" dirty="0"/>
              <a:t>School of Data &amp; Science</a:t>
            </a:r>
            <a:endParaRPr dirty="0"/>
          </a:p>
        </p:txBody>
      </p:sp>
      <p:pic>
        <p:nvPicPr>
          <p:cNvPr id="156" name="Google Shape;1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9926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D4F-CD64-5845-A0CE-A497E75D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75534"/>
            <a:ext cx="10018713" cy="112173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Identifying and tracking the segments</a:t>
            </a:r>
            <a:endParaRPr lang="en-B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ED993-8241-7D4F-B862-0F88C2780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1" y="1216972"/>
            <a:ext cx="10018713" cy="1892595"/>
          </a:xfrm>
        </p:spPr>
        <p:txBody>
          <a:bodyPr>
            <a:normAutofit/>
          </a:bodyPr>
          <a:lstStyle/>
          <a:p>
            <a:r>
              <a:rPr lang="en-GB" dirty="0"/>
              <a:t>TCP and UDP-based services must keep track of the various applications communicating. </a:t>
            </a:r>
          </a:p>
          <a:p>
            <a:r>
              <a:rPr lang="en-GB" dirty="0"/>
              <a:t>To differentiate the segments and datagrams for each application, both TCP and UDP uses </a:t>
            </a:r>
            <a:r>
              <a:rPr lang="en-GB" b="1" dirty="0">
                <a:solidFill>
                  <a:srgbClr val="FF0000"/>
                </a:solidFill>
              </a:rPr>
              <a:t>port numbers</a:t>
            </a:r>
            <a:r>
              <a:rPr lang="en-GB" dirty="0"/>
              <a:t>.</a:t>
            </a:r>
            <a:endParaRPr lang="en-B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8FAED-45A7-1348-B2A1-4551C59B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44" y="2853402"/>
            <a:ext cx="6194562" cy="37290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3613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90732" y="224589"/>
            <a:ext cx="10018713" cy="1475873"/>
          </a:xfrm>
        </p:spPr>
        <p:txBody>
          <a:bodyPr anchor="ctr"/>
          <a:lstStyle/>
          <a:p>
            <a:pPr eaLnBrk="1" hangingPunct="1"/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Objectives of Part 2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8762" y="1700463"/>
            <a:ext cx="11074400" cy="2052672"/>
          </a:xfrm>
        </p:spPr>
        <p:txBody>
          <a:bodyPr/>
          <a:lstStyle/>
          <a:p>
            <a:pPr eaLnBrk="1" hangingPunct="1">
              <a:buSzPct val="115000"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TCP Segment Header</a:t>
            </a:r>
          </a:p>
          <a:p>
            <a:pPr lvl="1">
              <a:buSzPct val="115000"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All header fields</a:t>
            </a:r>
          </a:p>
          <a:p>
            <a:pPr lvl="1">
              <a:buClr>
                <a:srgbClr val="FF0000"/>
              </a:buClr>
              <a:buSzPct val="94000"/>
            </a:pP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  <a:p>
            <a:pPr>
              <a:buClr>
                <a:srgbClr val="FF0000"/>
              </a:buClr>
              <a:buSzPct val="94000"/>
            </a:pPr>
            <a:endParaRPr lang="en-US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17" y="3246246"/>
            <a:ext cx="8916249" cy="291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847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711200" y="6248400"/>
            <a:ext cx="38608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200" b="1">
                <a:latin typeface="Arial" charset="0"/>
                <a:ea typeface="ヒラギノ角ゴ Pro W3" charset="0"/>
                <a:cs typeface="ヒラギノ角ゴ Pro W3" charset="0"/>
              </a:rPr>
              <a:t>24.</a:t>
            </a:r>
            <a:fld id="{53EA8EA2-3B6E-1D4F-90F6-30F9F32C8A58}" type="slidenum">
              <a:rPr lang="en-US" sz="1200" b="1">
                <a:latin typeface="Arial" charset="0"/>
                <a:ea typeface="ヒラギノ角ゴ Pro W3" charset="0"/>
                <a:cs typeface="ヒラギノ角ゴ Pro W3" charset="0"/>
              </a:rPr>
              <a:pPr algn="ctr"/>
              <a:t>12</a:t>
            </a:fld>
            <a:endParaRPr lang="en-US" sz="1200" b="1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28" y="1046163"/>
            <a:ext cx="831426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2" y="2755901"/>
            <a:ext cx="11205412" cy="366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2" y="1962151"/>
            <a:ext cx="11205412" cy="8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390732" y="78291"/>
            <a:ext cx="10018713" cy="92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TCP Segment Header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26695" y="3046663"/>
            <a:ext cx="10668000" cy="389021"/>
          </a:xfrm>
          <a:prstGeom prst="rect">
            <a:avLst/>
          </a:prstGeom>
          <a:noFill/>
          <a:ln w="57150" cmpd="sng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3666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31274"/>
            <a:ext cx="10018713" cy="1172411"/>
          </a:xfrm>
        </p:spPr>
        <p:txBody>
          <a:bodyPr/>
          <a:lstStyle/>
          <a:p>
            <a:r>
              <a:rPr lang="en-US" dirty="0"/>
              <a:t>Byte Number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7257" y="1136316"/>
            <a:ext cx="10018713" cy="2827421"/>
          </a:xfrm>
        </p:spPr>
        <p:txBody>
          <a:bodyPr>
            <a:normAutofit/>
          </a:bodyPr>
          <a:lstStyle/>
          <a:p>
            <a:r>
              <a:rPr lang="en-US" sz="2800" dirty="0"/>
              <a:t>The bytes of data being transferred in each connection are numbered by TCP.</a:t>
            </a:r>
          </a:p>
          <a:p>
            <a:r>
              <a:rPr lang="en-US" sz="2800" dirty="0"/>
              <a:t>The numbering starts with an arbitrarily generated number.</a:t>
            </a:r>
          </a:p>
          <a:p>
            <a:r>
              <a:rPr lang="en-US" sz="2800" dirty="0"/>
              <a:t>An arbitrary number between </a:t>
            </a:r>
            <a:r>
              <a:rPr lang="en-US" sz="2800" b="1" dirty="0">
                <a:solidFill>
                  <a:srgbClr val="FF0000"/>
                </a:solidFill>
              </a:rPr>
              <a:t>0 and 2</a:t>
            </a:r>
            <a:r>
              <a:rPr lang="en-US" sz="2800" b="1" baseline="30000" dirty="0">
                <a:solidFill>
                  <a:srgbClr val="FF0000"/>
                </a:solidFill>
              </a:rPr>
              <a:t>32</a:t>
            </a:r>
            <a:r>
              <a:rPr lang="en-US" sz="2800" b="1" dirty="0">
                <a:solidFill>
                  <a:srgbClr val="FF0000"/>
                </a:solidFill>
              </a:rPr>
              <a:t> −  1 </a:t>
            </a:r>
            <a:r>
              <a:rPr lang="en-US" sz="2800" dirty="0"/>
              <a:t>for the number of the first byte.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484310" y="3943684"/>
            <a:ext cx="10018713" cy="207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43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943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9433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For example if the number of the first byte happens to be </a:t>
            </a:r>
            <a:r>
              <a:rPr lang="en-US" sz="2800" b="1" dirty="0">
                <a:solidFill>
                  <a:srgbClr val="FF6600"/>
                </a:solidFill>
              </a:rPr>
              <a:t>1067</a:t>
            </a:r>
            <a:r>
              <a:rPr lang="en-US" sz="2800" dirty="0">
                <a:solidFill>
                  <a:srgbClr val="FF66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and the total data to be sent is </a:t>
            </a:r>
            <a:r>
              <a:rPr lang="en-US" sz="2800" b="1" dirty="0">
                <a:solidFill>
                  <a:srgbClr val="FF6600"/>
                </a:solidFill>
              </a:rPr>
              <a:t>3000 bytes </a:t>
            </a:r>
            <a:r>
              <a:rPr lang="en-US" sz="2800" dirty="0">
                <a:solidFill>
                  <a:srgbClr val="3366FF"/>
                </a:solidFill>
              </a:rPr>
              <a:t>.</a:t>
            </a:r>
          </a:p>
          <a:p>
            <a:r>
              <a:rPr lang="en-US" sz="2800" dirty="0">
                <a:solidFill>
                  <a:srgbClr val="0000FF"/>
                </a:solidFill>
              </a:rPr>
              <a:t>What is the byte number for the first byte of data and last byte of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5685" y="5908842"/>
            <a:ext cx="303463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00000"/>
                </a:solidFill>
                <a:latin typeface="Corbel"/>
                <a:cs typeface="Corbel"/>
              </a:rPr>
              <a:t>First Byte Number</a:t>
            </a:r>
          </a:p>
          <a:p>
            <a:pPr algn="ctr"/>
            <a:r>
              <a:rPr lang="en-US" sz="2000" b="1" dirty="0">
                <a:solidFill>
                  <a:srgbClr val="800000"/>
                </a:solidFill>
                <a:latin typeface="Corbel"/>
                <a:cs typeface="Corbel"/>
              </a:rPr>
              <a:t>1067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9559" y="5908842"/>
            <a:ext cx="303463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00000"/>
                </a:solidFill>
                <a:latin typeface="Corbel"/>
                <a:cs typeface="Corbel"/>
              </a:rPr>
              <a:t>Last Byte Number</a:t>
            </a:r>
          </a:p>
          <a:p>
            <a:pPr algn="ctr"/>
            <a:r>
              <a:rPr lang="en-US" sz="2000" b="1" dirty="0">
                <a:solidFill>
                  <a:srgbClr val="800000"/>
                </a:solidFill>
                <a:latin typeface="Corbel"/>
                <a:cs typeface="Corbel"/>
              </a:rPr>
              <a:t>4066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5387474" y="6189579"/>
            <a:ext cx="2312737" cy="213895"/>
          </a:xfrm>
          <a:prstGeom prst="stripedRightArrow">
            <a:avLst/>
          </a:prstGeom>
          <a:solidFill>
            <a:srgbClr val="FF6600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303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4311" y="32752"/>
            <a:ext cx="10018713" cy="79609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Sequence Numbers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668417"/>
            <a:ext cx="11355137" cy="4411579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6000" dirty="0"/>
              <a:t>The sequence number of the first segment is </a:t>
            </a:r>
            <a:r>
              <a:rPr lang="en-US" sz="6000" b="1" dirty="0">
                <a:solidFill>
                  <a:srgbClr val="FF6600"/>
                </a:solidFill>
              </a:rPr>
              <a:t>the ISN (initial sequence number)</a:t>
            </a:r>
            <a:r>
              <a:rPr lang="en-US" sz="6000" dirty="0"/>
              <a:t>, which is a random number (byte number).</a:t>
            </a:r>
          </a:p>
          <a:p>
            <a:pPr>
              <a:lnSpc>
                <a:spcPct val="110000"/>
              </a:lnSpc>
            </a:pPr>
            <a:endParaRPr lang="en-US" sz="6000" dirty="0"/>
          </a:p>
          <a:p>
            <a:pPr>
              <a:lnSpc>
                <a:spcPct val="110000"/>
              </a:lnSpc>
            </a:pPr>
            <a:r>
              <a:rPr lang="en-US" sz="6000" dirty="0"/>
              <a:t> The sequence number of any other segment is the sequence number of the previous segment plus the number of bytes </a:t>
            </a:r>
            <a:r>
              <a:rPr lang="en-US" sz="6000" b="1" dirty="0">
                <a:solidFill>
                  <a:srgbClr val="FF6600"/>
                </a:solidFill>
              </a:rPr>
              <a:t>(real or imaginary)</a:t>
            </a:r>
            <a:r>
              <a:rPr lang="en-US" sz="6000" dirty="0"/>
              <a:t> carried by the previous segment.</a:t>
            </a:r>
          </a:p>
          <a:p>
            <a:pPr eaLnBrk="1" hangingPunct="1">
              <a:lnSpc>
                <a:spcPct val="80000"/>
              </a:lnSpc>
            </a:pPr>
            <a:endParaRPr lang="en-US" sz="6000" dirty="0"/>
          </a:p>
          <a:p>
            <a:pPr eaLnBrk="1" hangingPunct="1">
              <a:lnSpc>
                <a:spcPct val="110000"/>
              </a:lnSpc>
            </a:pPr>
            <a:r>
              <a:rPr lang="en-US" sz="6000" dirty="0"/>
              <a:t>Suppose a TCP connection is transferring a file of 5,000 bytes. The first byte is numbered 10,001. </a:t>
            </a:r>
            <a:r>
              <a:rPr lang="en-US" sz="6000" dirty="0">
                <a:solidFill>
                  <a:srgbClr val="3366FF"/>
                </a:solidFill>
              </a:rPr>
              <a:t>What are the sequence numbers for each segment if data are sent in five segments, each carrying 1,000 bytes?</a:t>
            </a:r>
          </a:p>
          <a:p>
            <a:pPr algn="just">
              <a:lnSpc>
                <a:spcPct val="110000"/>
              </a:lnSpc>
            </a:pPr>
            <a:r>
              <a:rPr lang="en-US" sz="6000" b="1" dirty="0">
                <a:solidFill>
                  <a:srgbClr val="FF0000"/>
                </a:solidFill>
              </a:rPr>
              <a:t>Solution: </a:t>
            </a:r>
            <a:br>
              <a:rPr lang="en-US" sz="6000" dirty="0"/>
            </a:br>
            <a:endParaRPr lang="en-US" sz="6000" dirty="0"/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C6D30-13BE-6544-BAF9-07F28F23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4" y="4554087"/>
            <a:ext cx="10312400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1025C-95F2-B041-9627-F2528DB2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968638"/>
            <a:ext cx="103759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7FF21-2920-BE44-8BFB-3D2B5860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5399301"/>
            <a:ext cx="103378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19FE5-0E2A-D648-85C4-D0CF68163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654" y="5842664"/>
            <a:ext cx="102489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AB665-F0A0-4248-BB9B-C4B2EC3C86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724" y="6311427"/>
            <a:ext cx="10236200" cy="38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7086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tcp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7" y="2221542"/>
            <a:ext cx="9208655" cy="463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0" name="Group 7"/>
          <p:cNvGrpSpPr>
            <a:grpSpLocks/>
          </p:cNvGrpSpPr>
          <p:nvPr/>
        </p:nvGrpSpPr>
        <p:grpSpPr bwMode="auto">
          <a:xfrm>
            <a:off x="6830285" y="3027221"/>
            <a:ext cx="4064000" cy="3352800"/>
            <a:chOff x="3456" y="1584"/>
            <a:chExt cx="1920" cy="2112"/>
          </a:xfrm>
        </p:grpSpPr>
        <p:sp>
          <p:nvSpPr>
            <p:cNvPr id="412680" name="Rectangle 8"/>
            <p:cNvSpPr>
              <a:spLocks noChangeArrowheads="1"/>
            </p:cNvSpPr>
            <p:nvPr/>
          </p:nvSpPr>
          <p:spPr bwMode="auto">
            <a:xfrm>
              <a:off x="3840" y="1584"/>
              <a:ext cx="1440" cy="1344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412681" name="Rectangle 9"/>
            <p:cNvSpPr>
              <a:spLocks noChangeArrowheads="1"/>
            </p:cNvSpPr>
            <p:nvPr/>
          </p:nvSpPr>
          <p:spPr bwMode="auto">
            <a:xfrm>
              <a:off x="3456" y="3264"/>
              <a:ext cx="1920" cy="43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</p:grpSp>
      <p:sp>
        <p:nvSpPr>
          <p:cNvPr id="412687" name="Text Box 15"/>
          <p:cNvSpPr txBox="1">
            <a:spLocks noChangeArrowheads="1"/>
          </p:cNvSpPr>
          <p:nvPr/>
        </p:nvSpPr>
        <p:spPr bwMode="auto">
          <a:xfrm>
            <a:off x="3265049" y="3101406"/>
            <a:ext cx="4064000" cy="400110"/>
          </a:xfrm>
          <a:prstGeom prst="rect">
            <a:avLst/>
          </a:prstGeom>
          <a:solidFill>
            <a:srgbClr val="800080"/>
          </a:solidFill>
          <a:ln w="57150" algn="ctr">
            <a:solidFill>
              <a:srgbClr val="CC99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Expectational Acknowledgement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A8651F-1D1E-AE47-9407-09D895571180}"/>
              </a:ext>
            </a:extLst>
          </p:cNvPr>
          <p:cNvSpPr txBox="1">
            <a:spLocks/>
          </p:cNvSpPr>
          <p:nvPr/>
        </p:nvSpPr>
        <p:spPr>
          <a:xfrm>
            <a:off x="1484310" y="231275"/>
            <a:ext cx="10018713" cy="7593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Acknowledgement Number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96CA170-12EC-DB42-97A1-86404A8321FA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0" y="1092103"/>
            <a:ext cx="10670117" cy="144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49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0070C0"/>
              </a:buClr>
            </a:pPr>
            <a:r>
              <a:rPr lang="en-GB" sz="2400" dirty="0">
                <a:latin typeface="Corbel" panose="020B0503020204020204" pitchFamily="34" charset="0"/>
              </a:rPr>
              <a:t>If receiving host TCP receives uncorrupted data, then…</a:t>
            </a:r>
          </a:p>
          <a:p>
            <a:pPr>
              <a:lnSpc>
                <a:spcPct val="90000"/>
              </a:lnSpc>
              <a:buClr>
                <a:srgbClr val="0070C0"/>
              </a:buClr>
            </a:pPr>
            <a:r>
              <a:rPr lang="en-GB" sz="2400" dirty="0">
                <a:latin typeface="Corbel" panose="020B0503020204020204" pitchFamily="34" charset="0"/>
              </a:rPr>
              <a:t>It sends an acknowledgement by giving the sequence number of the byte that it expects next.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6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87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31274"/>
            <a:ext cx="10018713" cy="1172411"/>
          </a:xfrm>
        </p:spPr>
        <p:txBody>
          <a:bodyPr/>
          <a:lstStyle/>
          <a:p>
            <a:r>
              <a:rPr lang="en-US" dirty="0"/>
              <a:t>Acknowledgement Number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7257" y="1203159"/>
            <a:ext cx="10018713" cy="2005262"/>
          </a:xfrm>
        </p:spPr>
        <p:txBody>
          <a:bodyPr>
            <a:noAutofit/>
          </a:bodyPr>
          <a:lstStyle/>
          <a:p>
            <a:r>
              <a:rPr lang="en-US" sz="2800" dirty="0"/>
              <a:t>The value of the acknowledgment field in a segment defines the </a:t>
            </a:r>
            <a:r>
              <a:rPr lang="en-US" sz="2800" b="1" dirty="0">
                <a:solidFill>
                  <a:srgbClr val="FF6600"/>
                </a:solidFill>
              </a:rPr>
              <a:t>number of the next byte </a:t>
            </a:r>
            <a:r>
              <a:rPr lang="en-US" sz="2800" dirty="0"/>
              <a:t>the receiver expects to receive. </a:t>
            </a:r>
          </a:p>
          <a:p>
            <a:r>
              <a:rPr lang="en-US" sz="2800" dirty="0"/>
              <a:t>The acknowledgment number is </a:t>
            </a:r>
            <a:r>
              <a:rPr lang="en-US" sz="2800" b="1" dirty="0">
                <a:solidFill>
                  <a:srgbClr val="FF6600"/>
                </a:solidFill>
              </a:rPr>
              <a:t>cumulative</a:t>
            </a:r>
            <a:r>
              <a:rPr lang="en-US" sz="2800" dirty="0"/>
              <a:t>.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484310" y="3208421"/>
            <a:ext cx="10480427" cy="207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43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943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9433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For example if the sender receives </a:t>
            </a:r>
            <a:r>
              <a:rPr lang="en-US" sz="2800" b="1" dirty="0">
                <a:solidFill>
                  <a:srgbClr val="FF6600"/>
                </a:solidFill>
              </a:rPr>
              <a:t>1001</a:t>
            </a:r>
            <a:r>
              <a:rPr lang="en-US" sz="2800" dirty="0">
                <a:solidFill>
                  <a:srgbClr val="FF66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as the acknowledgement number. </a:t>
            </a:r>
            <a:endParaRPr lang="en-US" sz="2800" dirty="0">
              <a:solidFill>
                <a:srgbClr val="3366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What does it mean?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8318" y="5106601"/>
            <a:ext cx="474578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  <a:latin typeface="Corbel"/>
                <a:cs typeface="Corbel"/>
              </a:rPr>
              <a:t>Received all data up to </a:t>
            </a:r>
          </a:p>
          <a:p>
            <a:r>
              <a:rPr lang="en-US" sz="2400" b="1" dirty="0">
                <a:solidFill>
                  <a:srgbClr val="800000"/>
                </a:solidFill>
                <a:latin typeface="Corbel"/>
                <a:cs typeface="Corbel"/>
              </a:rPr>
              <a:t>1000, tells the sender that it ready to receive the next  data from 1001 byte number.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1317" y="5066192"/>
            <a:ext cx="4413419" cy="1200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  <a:latin typeface="Corbel"/>
                <a:cs typeface="Corbel"/>
              </a:rPr>
              <a:t>Note :This does not indicate receiver has received 1000 bytes of data. </a:t>
            </a:r>
            <a:r>
              <a:rPr lang="en-US" sz="2400" b="1" dirty="0">
                <a:solidFill>
                  <a:srgbClr val="FF0000"/>
                </a:solidFill>
                <a:latin typeface="Corbel"/>
                <a:cs typeface="Corbel"/>
              </a:rPr>
              <a:t>Why?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946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5DA70FA-8F17-7F41-8007-E54DA6A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25B566-6972-7C40-8E77-14638EE802F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19201" y="1373335"/>
            <a:ext cx="10972799" cy="140176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acknowledgment number is </a:t>
            </a:r>
            <a:r>
              <a:rPr lang="en-US" sz="2800" b="1" dirty="0">
                <a:solidFill>
                  <a:srgbClr val="FF6600"/>
                </a:solidFill>
              </a:rPr>
              <a:t>cumulative</a:t>
            </a:r>
            <a:r>
              <a:rPr lang="en-US" sz="2800" dirty="0"/>
              <a:t>.</a:t>
            </a:r>
          </a:p>
          <a:p>
            <a:r>
              <a:rPr lang="en-US" sz="2800" dirty="0"/>
              <a:t>Receiver acknowledges multiple data segments in one acknowledgement. </a:t>
            </a:r>
          </a:p>
          <a:p>
            <a:endParaRPr lang="en-BD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7B308-3CA8-6F46-BEA4-1225B31447CB}"/>
              </a:ext>
            </a:extLst>
          </p:cNvPr>
          <p:cNvGrpSpPr/>
          <p:nvPr/>
        </p:nvGrpSpPr>
        <p:grpSpPr>
          <a:xfrm>
            <a:off x="609600" y="2931180"/>
            <a:ext cx="7670800" cy="2326620"/>
            <a:chOff x="609600" y="2931180"/>
            <a:chExt cx="7670800" cy="23266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0999CD-C6AD-1246-AB17-83B0614B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454400"/>
              <a:ext cx="7670800" cy="1803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DFB25E-290E-F349-9E92-A586B0A13DBB}"/>
                </a:ext>
              </a:extLst>
            </p:cNvPr>
            <p:cNvSpPr/>
            <p:nvPr/>
          </p:nvSpPr>
          <p:spPr>
            <a:xfrm>
              <a:off x="1219201" y="2931180"/>
              <a:ext cx="14029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6600"/>
                  </a:solidFill>
                </a:rPr>
                <a:t>Sender</a:t>
              </a:r>
              <a:endParaRPr lang="en-BD" sz="28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1F6FD0-BAE8-AB49-8C57-DC8A850B075C}"/>
              </a:ext>
            </a:extLst>
          </p:cNvPr>
          <p:cNvGrpSpPr/>
          <p:nvPr/>
        </p:nvGrpSpPr>
        <p:grpSpPr>
          <a:xfrm>
            <a:off x="5435600" y="4961445"/>
            <a:ext cx="6146800" cy="1629597"/>
            <a:chOff x="5435600" y="4961445"/>
            <a:chExt cx="6146800" cy="16295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2A7EB0-05E4-A04F-82DB-F71B3616AF25}"/>
                </a:ext>
              </a:extLst>
            </p:cNvPr>
            <p:cNvSpPr/>
            <p:nvPr/>
          </p:nvSpPr>
          <p:spPr>
            <a:xfrm>
              <a:off x="9476510" y="4961445"/>
              <a:ext cx="16850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6600"/>
                  </a:solidFill>
                </a:rPr>
                <a:t>Receiver</a:t>
              </a:r>
              <a:endParaRPr lang="en-BD" sz="28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24382A-3344-9644-83C1-C6F1B48E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5600" y="5549642"/>
              <a:ext cx="6146800" cy="1041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84577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37" y="166438"/>
            <a:ext cx="10018713" cy="1132305"/>
          </a:xfrm>
        </p:spPr>
        <p:txBody>
          <a:bodyPr/>
          <a:lstStyle/>
          <a:p>
            <a:r>
              <a:rPr lang="en-US" dirty="0"/>
              <a:t>Header 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37" y="4090737"/>
            <a:ext cx="10018713" cy="2018631"/>
          </a:xfrm>
        </p:spPr>
        <p:txBody>
          <a:bodyPr>
            <a:normAutofit/>
          </a:bodyPr>
          <a:lstStyle/>
          <a:p>
            <a:r>
              <a:rPr lang="en-US" sz="3200" dirty="0"/>
              <a:t>Header Length :</a:t>
            </a:r>
          </a:p>
          <a:p>
            <a:pPr lvl="1"/>
            <a:r>
              <a:rPr lang="en-US" sz="2800" dirty="0"/>
              <a:t> Indicates the number of 4-byte words</a:t>
            </a:r>
          </a:p>
          <a:p>
            <a:pPr lvl="1"/>
            <a:r>
              <a:rPr lang="en-US" sz="2800" dirty="0"/>
              <a:t> The length of the header can be between 20 and 60 bytes</a:t>
            </a:r>
          </a:p>
          <a:p>
            <a:endParaRPr lang="en-US" sz="28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42" y="1298743"/>
            <a:ext cx="7931631" cy="259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89842" y="2378242"/>
            <a:ext cx="1127105" cy="509337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13A58DA-7C12-DE44-86B8-9A04DC9F3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755" y="5150521"/>
            <a:ext cx="629633" cy="526884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013E5E8-8619-2E4F-B9CC-ACAB1FDE8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692" y="5167223"/>
            <a:ext cx="629633" cy="526884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493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7" grpId="1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85274"/>
            <a:ext cx="10018713" cy="798095"/>
          </a:xfrm>
        </p:spPr>
        <p:txBody>
          <a:bodyPr/>
          <a:lstStyle/>
          <a:p>
            <a:r>
              <a:rPr lang="en-US" dirty="0"/>
              <a:t>Control Bits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1" y="1620586"/>
            <a:ext cx="9395702" cy="216367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84311" y="3784265"/>
            <a:ext cx="10018713" cy="2820737"/>
          </a:xfrm>
        </p:spPr>
        <p:txBody>
          <a:bodyPr>
            <a:normAutofit/>
          </a:bodyPr>
          <a:lstStyle/>
          <a:p>
            <a:r>
              <a:rPr lang="en-US" sz="2800" dirty="0"/>
              <a:t>Control Bits:</a:t>
            </a:r>
          </a:p>
          <a:p>
            <a:pPr lvl="1"/>
            <a:r>
              <a:rPr lang="en-US" sz="2400" dirty="0"/>
              <a:t>This field defines 6 different control bits or flags</a:t>
            </a:r>
          </a:p>
          <a:p>
            <a:pPr lvl="1"/>
            <a:r>
              <a:rPr lang="en-US" sz="2400" dirty="0"/>
              <a:t>One or more of these bits can be set at a time</a:t>
            </a:r>
          </a:p>
          <a:p>
            <a:pPr lvl="1"/>
            <a:r>
              <a:rPr lang="en-US" sz="2400" dirty="0"/>
              <a:t>These bits help indicate connection establishment and termination, flow control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618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90732" y="224589"/>
            <a:ext cx="10018713" cy="1475873"/>
          </a:xfrm>
        </p:spPr>
        <p:txBody>
          <a:bodyPr anchor="ctr"/>
          <a:lstStyle/>
          <a:p>
            <a:pPr eaLnBrk="1" hangingPunct="1"/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TCP Services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1200" y="1336842"/>
            <a:ext cx="11074400" cy="5013158"/>
          </a:xfrm>
        </p:spPr>
        <p:txBody>
          <a:bodyPr/>
          <a:lstStyle/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Stream delivery </a:t>
            </a:r>
          </a:p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Segmenting and Reassembling segments</a:t>
            </a:r>
          </a:p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Multiplexing segments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Full Duplex Service </a:t>
            </a:r>
          </a:p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Identifying and tracking the segments of different applications</a:t>
            </a:r>
          </a:p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Connection Oriented Service</a:t>
            </a:r>
          </a:p>
          <a:p>
            <a:pPr eaLnBrk="1" hangingPunct="1"/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Reliable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219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01C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500" fill="hold"/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01C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01C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26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26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01C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85274"/>
            <a:ext cx="10018713" cy="798095"/>
          </a:xfrm>
        </p:spPr>
        <p:txBody>
          <a:bodyPr/>
          <a:lstStyle/>
          <a:p>
            <a:r>
              <a:rPr lang="en-US" dirty="0"/>
              <a:t>Window Size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84311" y="3784265"/>
            <a:ext cx="10018713" cy="2820737"/>
          </a:xfrm>
        </p:spPr>
        <p:txBody>
          <a:bodyPr>
            <a:normAutofit/>
          </a:bodyPr>
          <a:lstStyle/>
          <a:p>
            <a:r>
              <a:rPr lang="en-US" sz="2800" dirty="0"/>
              <a:t>Window Size:</a:t>
            </a:r>
          </a:p>
          <a:p>
            <a:pPr lvl="1"/>
            <a:r>
              <a:rPr lang="en-US" sz="2400" dirty="0"/>
              <a:t>This field defines size of data  in bytes of the sending TCP process </a:t>
            </a:r>
          </a:p>
          <a:p>
            <a:pPr lvl="1"/>
            <a:r>
              <a:rPr lang="en-US" sz="2400" dirty="0"/>
              <a:t>The maximum size of the window is 65,535 bytes </a:t>
            </a:r>
          </a:p>
          <a:p>
            <a:pPr lvl="1"/>
            <a:r>
              <a:rPr lang="en-US" sz="2400" dirty="0"/>
              <a:t>Normally referred to as the receiving window (</a:t>
            </a:r>
            <a:r>
              <a:rPr lang="en-US" sz="2400" dirty="0" err="1"/>
              <a:t>rwnd</a:t>
            </a:r>
            <a:r>
              <a:rPr lang="en-US" sz="2400" dirty="0"/>
              <a:t> ) </a:t>
            </a:r>
          </a:p>
          <a:p>
            <a:pPr lvl="1"/>
            <a:r>
              <a:rPr lang="en-US" sz="2400" dirty="0"/>
              <a:t>The sender must obey the dictation of the receiver in this case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1" y="1149684"/>
            <a:ext cx="8521537" cy="278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1189" y="2398297"/>
            <a:ext cx="1455969" cy="491958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4956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85274"/>
            <a:ext cx="10018713" cy="798095"/>
          </a:xfrm>
        </p:spPr>
        <p:txBody>
          <a:bodyPr/>
          <a:lstStyle/>
          <a:p>
            <a:r>
              <a:rPr lang="en-US" dirty="0"/>
              <a:t>Checksum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385885" y="1230282"/>
            <a:ext cx="10018713" cy="1970118"/>
          </a:xfrm>
        </p:spPr>
        <p:txBody>
          <a:bodyPr>
            <a:normAutofit/>
          </a:bodyPr>
          <a:lstStyle/>
          <a:p>
            <a:r>
              <a:rPr lang="en-GB" sz="2800" dirty="0"/>
              <a:t>This 16 bits field is used to check if the segment got corrupted (intentionally or unintentionally) while segment was on traveling in order to reach the destination.</a:t>
            </a:r>
          </a:p>
          <a:p>
            <a:r>
              <a:rPr lang="en-US" sz="2800" dirty="0"/>
              <a:t>Mandatory in TCP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93450-43A2-8D48-B72D-70736996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580" y="2458395"/>
            <a:ext cx="6497692" cy="4028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530FC3-B151-2948-8F2C-6618A2FBC2D5}"/>
              </a:ext>
            </a:extLst>
          </p:cNvPr>
          <p:cNvSpPr/>
          <p:nvPr/>
        </p:nvSpPr>
        <p:spPr>
          <a:xfrm>
            <a:off x="1484311" y="3343275"/>
            <a:ext cx="345960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FF0000"/>
              </a:buClr>
              <a:buSzPct val="107000"/>
              <a:buFont typeface="Wingdings" pitchFamily="2" charset="2"/>
              <a:buChar char="§"/>
            </a:pP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TCP Header</a:t>
            </a:r>
          </a:p>
          <a:p>
            <a:pPr marL="457200" indent="-457200">
              <a:buClr>
                <a:srgbClr val="FF0000"/>
              </a:buClr>
              <a:buSzPct val="107000"/>
              <a:buFont typeface="Wingdings" pitchFamily="2" charset="2"/>
              <a:buChar char="§"/>
            </a:pP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TCP Body</a:t>
            </a:r>
          </a:p>
          <a:p>
            <a:pPr marL="457200" indent="-457200">
              <a:buClr>
                <a:srgbClr val="FF0000"/>
              </a:buClr>
              <a:buSzPct val="107000"/>
              <a:buFont typeface="Wingdings" pitchFamily="2" charset="2"/>
              <a:buChar char="§"/>
            </a:pPr>
            <a:r>
              <a:rPr lang="en-GB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Pseudo IP Header </a:t>
            </a:r>
            <a:endParaRPr lang="en-US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4202FC-D8DF-9A4D-8C94-EFE9C1F83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99428"/>
            <a:ext cx="5562600" cy="1729821"/>
          </a:xfrm>
          <a:prstGeom prst="rect">
            <a:avLst/>
          </a:prstGeom>
          <a:noFill/>
          <a:ln w="76200" algn="ctr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A48300-CE99-9E4F-A0F6-0A5C52DA2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429249"/>
            <a:ext cx="5562600" cy="943477"/>
          </a:xfrm>
          <a:prstGeom prst="rect">
            <a:avLst/>
          </a:prstGeom>
          <a:noFill/>
          <a:ln w="76200" algn="ctr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47812-9653-C14B-AC1B-08294E888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332" y="2602409"/>
            <a:ext cx="5562600" cy="1097019"/>
          </a:xfrm>
          <a:prstGeom prst="rect">
            <a:avLst/>
          </a:prstGeom>
          <a:noFill/>
          <a:ln w="762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643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85274"/>
            <a:ext cx="10018713" cy="798095"/>
          </a:xfrm>
        </p:spPr>
        <p:txBody>
          <a:bodyPr/>
          <a:lstStyle/>
          <a:p>
            <a:r>
              <a:rPr lang="en-US" dirty="0"/>
              <a:t>Urgent Pointer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28968E-5C2F-F64E-9F01-E6014B3F0B7C}"/>
              </a:ext>
            </a:extLst>
          </p:cNvPr>
          <p:cNvSpPr txBox="1">
            <a:spLocks/>
          </p:cNvSpPr>
          <p:nvPr/>
        </p:nvSpPr>
        <p:spPr>
          <a:xfrm>
            <a:off x="1086641" y="1490110"/>
            <a:ext cx="10018713" cy="258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43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610"/>
              <a:buFont typeface="Wingdings" charset="2"/>
              <a:buChar char="§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943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9433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GB" sz="2800" dirty="0"/>
              <a:t>This 16-bit field, which is valid only if the urgent flag is set. </a:t>
            </a:r>
          </a:p>
          <a:p>
            <a:r>
              <a:rPr lang="en-GB" sz="2800" dirty="0"/>
              <a:t>Used when the segment contains urgent data. </a:t>
            </a:r>
          </a:p>
          <a:p>
            <a:r>
              <a:rPr lang="en-GB" sz="2800" dirty="0"/>
              <a:t>It defines a value that must be added to the sequence number to obtain the number of the last urgent byte in the data section of the segment.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C1FD8D-A68B-2441-83E8-1CF43578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65" y="4358294"/>
            <a:ext cx="6936735" cy="223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F4224-F25A-1A46-808F-219F82F67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4" y="4645577"/>
            <a:ext cx="4254500" cy="1193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D518A28-78E8-2D42-BE41-F8C1C5A40BC6}"/>
              </a:ext>
            </a:extLst>
          </p:cNvPr>
          <p:cNvSpPr/>
          <p:nvPr/>
        </p:nvSpPr>
        <p:spPr>
          <a:xfrm>
            <a:off x="893757" y="4524928"/>
            <a:ext cx="942975" cy="84296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59E08A-7E14-5649-BC96-BD5794A16E3C}"/>
              </a:ext>
            </a:extLst>
          </p:cNvPr>
          <p:cNvSpPr/>
          <p:nvPr/>
        </p:nvSpPr>
        <p:spPr>
          <a:xfrm>
            <a:off x="9594049" y="5833789"/>
            <a:ext cx="1382718" cy="7164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23BB4D-6817-5141-987D-578235DD47B5}"/>
              </a:ext>
            </a:extLst>
          </p:cNvPr>
          <p:cNvSpPr/>
          <p:nvPr/>
        </p:nvSpPr>
        <p:spPr>
          <a:xfrm>
            <a:off x="6904027" y="4949343"/>
            <a:ext cx="1382718" cy="71644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3" name="TextBox 2"/>
          <p:cNvSpPr txBox="1"/>
          <p:nvPr/>
        </p:nvSpPr>
        <p:spPr>
          <a:xfrm>
            <a:off x="7530070" y="5294503"/>
            <a:ext cx="69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1500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94049" y="6117066"/>
            <a:ext cx="69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1500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63291" y="6128345"/>
            <a:ext cx="69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1oo1</a:t>
            </a:r>
          </a:p>
        </p:txBody>
      </p:sp>
      <p:cxnSp>
        <p:nvCxnSpPr>
          <p:cNvPr id="7" name="Straight Arrow Connector 6"/>
          <p:cNvCxnSpPr>
            <a:stCxn id="13" idx="0"/>
          </p:cNvCxnSpPr>
          <p:nvPr/>
        </p:nvCxnSpPr>
        <p:spPr>
          <a:xfrm flipH="1" flipV="1">
            <a:off x="8408970" y="5930818"/>
            <a:ext cx="1" cy="1975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01885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10" grpId="0" animBg="1"/>
      <p:bldP spid="11" grpId="0" animBg="1"/>
      <p:bldP spid="3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85274"/>
            <a:ext cx="10018713" cy="798095"/>
          </a:xfrm>
        </p:spPr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249360" y="4014788"/>
            <a:ext cx="10823578" cy="2671762"/>
          </a:xfrm>
        </p:spPr>
        <p:txBody>
          <a:bodyPr>
            <a:noAutofit/>
          </a:bodyPr>
          <a:lstStyle/>
          <a:p>
            <a:pPr lvl="1"/>
            <a:r>
              <a:rPr lang="en-GB" sz="2800" dirty="0"/>
              <a:t>There can be up to 40 bytes of optional information in the TCP header</a:t>
            </a:r>
          </a:p>
          <a:p>
            <a:pPr lvl="1"/>
            <a:r>
              <a:rPr lang="en-GB" sz="2800" dirty="0"/>
              <a:t>Provides a way to deal with limitations of the original header</a:t>
            </a:r>
          </a:p>
          <a:p>
            <a:pPr lvl="1"/>
            <a:r>
              <a:rPr lang="en-GB" sz="2800" dirty="0"/>
              <a:t>For example : </a:t>
            </a:r>
          </a:p>
          <a:p>
            <a:pPr lvl="2"/>
            <a:r>
              <a:rPr lang="en-GB" sz="2600" dirty="0"/>
              <a:t>MSS (Maximum Segment Size) is defined as the largest block of data that a sender using TCP will send to the receiver</a:t>
            </a:r>
            <a:endParaRPr lang="en-US" sz="2600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A5308AD-6E62-8444-8D1E-F282A5325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03" y="1091709"/>
            <a:ext cx="8521537" cy="278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A232CE-1A8D-414F-A062-7D16324DF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038" y="3135057"/>
            <a:ext cx="8101012" cy="54919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011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90732" y="224589"/>
            <a:ext cx="10018713" cy="1475873"/>
          </a:xfrm>
        </p:spPr>
        <p:txBody>
          <a:bodyPr anchor="ctr"/>
          <a:lstStyle/>
          <a:p>
            <a:pPr eaLnBrk="1" hangingPunct="1"/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Objectives of Part 3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65012" y="1413164"/>
            <a:ext cx="11074400" cy="3458670"/>
          </a:xfrm>
        </p:spPr>
        <p:txBody>
          <a:bodyPr/>
          <a:lstStyle/>
          <a:p>
            <a:pPr marL="7620" indent="0" eaLnBrk="1" hangingPunct="1">
              <a:buSzPct val="115000"/>
              <a:buNone/>
            </a:pP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  <a:p>
            <a:pPr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TCP Services</a:t>
            </a:r>
          </a:p>
          <a:p>
            <a:pPr lvl="1">
              <a:buClr>
                <a:srgbClr val="FF0000"/>
              </a:buClr>
              <a:buSzPct val="94000"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Connection Establishment</a:t>
            </a:r>
          </a:p>
          <a:p>
            <a:pPr lvl="1">
              <a:buClr>
                <a:srgbClr val="FF0000"/>
              </a:buClr>
              <a:buSzPct val="94000"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Pushing Data</a:t>
            </a:r>
          </a:p>
          <a:p>
            <a:pPr lvl="1">
              <a:buClr>
                <a:srgbClr val="FF0000"/>
              </a:buClr>
              <a:buSzPct val="94000"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Connection Termination</a:t>
            </a:r>
          </a:p>
          <a:p>
            <a:pPr>
              <a:buClr>
                <a:srgbClr val="FF0000"/>
              </a:buClr>
              <a:buSzPct val="94000"/>
            </a:pPr>
            <a:endParaRPr lang="en-US" sz="360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130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4311" y="685800"/>
            <a:ext cx="10018713" cy="664411"/>
          </a:xfrm>
        </p:spPr>
        <p:txBody>
          <a:bodyPr>
            <a:noAutofit/>
          </a:bodyPr>
          <a:lstStyle/>
          <a:p>
            <a:pPr eaLnBrk="1" hangingPunct="1"/>
            <a:r>
              <a:rPr lang="en-GB" dirty="0"/>
              <a:t>Connection Establishment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1400" y="1719265"/>
            <a:ext cx="10736179" cy="441684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200" dirty="0">
                <a:latin typeface="Verdana" charset="0"/>
              </a:rPr>
              <a:t>TCP sets up a connection between end hosts before sending data</a:t>
            </a:r>
          </a:p>
          <a:p>
            <a:pPr eaLnBrk="1" hangingPunct="1"/>
            <a:endParaRPr lang="en-GB" sz="3200" dirty="0">
              <a:latin typeface="Verdana" charset="0"/>
            </a:endParaRPr>
          </a:p>
          <a:p>
            <a:pPr eaLnBrk="1" hangingPunct="1"/>
            <a:r>
              <a:rPr lang="en-GB" sz="3200" dirty="0">
                <a:latin typeface="Verdana" charset="0"/>
              </a:rPr>
              <a:t>This process is known as </a:t>
            </a:r>
            <a:r>
              <a:rPr lang="en-GB" sz="3200" b="1" dirty="0">
                <a:solidFill>
                  <a:srgbClr val="6600CC"/>
                </a:solidFill>
                <a:latin typeface="Verdana" charset="0"/>
              </a:rPr>
              <a:t>”Three-way handshake”</a:t>
            </a:r>
          </a:p>
          <a:p>
            <a:pPr eaLnBrk="1" hangingPunct="1"/>
            <a:endParaRPr lang="en-GB" sz="3200" dirty="0">
              <a:latin typeface="Verdana" charset="0"/>
            </a:endParaRPr>
          </a:p>
          <a:p>
            <a:pPr eaLnBrk="1" hangingPunct="1"/>
            <a:r>
              <a:rPr lang="en-GB" sz="3200" dirty="0">
                <a:latin typeface="Verdana" charset="0"/>
              </a:rPr>
              <a:t>After the connection is established the hosts can send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2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1" y="1447800"/>
            <a:ext cx="1022351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1524000"/>
            <a:ext cx="13208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3450" name="Group 42"/>
          <p:cNvGraphicFramePr>
            <a:graphicFrameLocks noGrp="1"/>
          </p:cNvGraphicFramePr>
          <p:nvPr/>
        </p:nvGraphicFramePr>
        <p:xfrm>
          <a:off x="508000" y="1752601"/>
          <a:ext cx="6400800" cy="1920875"/>
        </p:xfrm>
        <a:graphic>
          <a:graphicData uri="http://schemas.openxmlformats.org/drawingml/2006/table">
            <a:tbl>
              <a:tblPr/>
              <a:tblGrid>
                <a:gridCol w="1280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22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5391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Verdana" pitchFamily="34" charset="0"/>
                        </a:rPr>
                        <a:t>Source Port No.</a:t>
                      </a: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Verdana" pitchFamily="34" charset="0"/>
                        </a:rPr>
                        <a:t>Destination Port No.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1"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990099"/>
                          </a:solidFill>
                          <a:effectLst/>
                          <a:latin typeface="Verdana" pitchFamily="34" charset="0"/>
                        </a:rPr>
                        <a:t>Sequence No.</a:t>
                      </a: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1"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Acknowledgement No.</a:t>
                      </a: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U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A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P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R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S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Verdana" pitchFamily="34" charset="0"/>
                        </a:rPr>
                        <a:t>F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Verdana" pitchFamily="34" charset="0"/>
                        </a:rPr>
                        <a:t>Window Size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1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Others</a:t>
                      </a: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418" name="Line 46"/>
          <p:cNvSpPr>
            <a:spLocks noChangeShapeType="1"/>
          </p:cNvSpPr>
          <p:nvPr/>
        </p:nvSpPr>
        <p:spPr bwMode="auto">
          <a:xfrm>
            <a:off x="10972800" y="26670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19" name="Line 47"/>
          <p:cNvSpPr>
            <a:spLocks noChangeShapeType="1"/>
          </p:cNvSpPr>
          <p:nvPr/>
        </p:nvSpPr>
        <p:spPr bwMode="auto">
          <a:xfrm>
            <a:off x="7721600" y="2438400"/>
            <a:ext cx="0" cy="297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3457" name="Text Box 49"/>
          <p:cNvSpPr txBox="1">
            <a:spLocks noChangeArrowheads="1"/>
          </p:cNvSpPr>
          <p:nvPr/>
        </p:nvSpPr>
        <p:spPr bwMode="auto">
          <a:xfrm>
            <a:off x="11277600" y="1600201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033CC"/>
                </a:solidFill>
              </a:rPr>
              <a:t>80</a:t>
            </a:r>
          </a:p>
        </p:txBody>
      </p:sp>
      <p:pic>
        <p:nvPicPr>
          <p:cNvPr id="16421" name="Picture 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00" y="1009651"/>
            <a:ext cx="939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3456" name="Text Box 48"/>
          <p:cNvSpPr txBox="1">
            <a:spLocks noChangeArrowheads="1"/>
          </p:cNvSpPr>
          <p:nvPr/>
        </p:nvSpPr>
        <p:spPr bwMode="auto">
          <a:xfrm>
            <a:off x="7823200" y="1524001"/>
            <a:ext cx="142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>
                <a:solidFill>
                  <a:srgbClr val="0033CC"/>
                </a:solidFill>
              </a:rPr>
              <a:t>49152</a:t>
            </a:r>
          </a:p>
        </p:txBody>
      </p:sp>
      <p:graphicFrame>
        <p:nvGraphicFramePr>
          <p:cNvPr id="273501" name="Group 93"/>
          <p:cNvGraphicFramePr>
            <a:graphicFrameLocks noGrp="1"/>
          </p:cNvGraphicFramePr>
          <p:nvPr/>
        </p:nvGraphicFramePr>
        <p:xfrm>
          <a:off x="508000" y="3875089"/>
          <a:ext cx="6400800" cy="1920875"/>
        </p:xfrm>
        <a:graphic>
          <a:graphicData uri="http://schemas.openxmlformats.org/drawingml/2006/table">
            <a:tbl>
              <a:tblPr/>
              <a:tblGrid>
                <a:gridCol w="1280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22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5391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1"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990099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1"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3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C66FF"/>
                          </a:solidFill>
                          <a:effectLst/>
                          <a:latin typeface="Verdana" pitchFamily="34" charset="0"/>
                        </a:rPr>
                        <a:t>Window Size</a:t>
                      </a:r>
                    </a:p>
                  </a:txBody>
                  <a:tcPr marL="121920" marR="121920"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71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CC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Others</a:t>
                      </a:r>
                    </a:p>
                  </a:txBody>
                  <a:tcPr marL="121920" marR="121920"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3492" name="Line 84"/>
          <p:cNvSpPr>
            <a:spLocks noChangeShapeType="1"/>
          </p:cNvSpPr>
          <p:nvPr/>
        </p:nvSpPr>
        <p:spPr bwMode="auto">
          <a:xfrm>
            <a:off x="7721600" y="2743200"/>
            <a:ext cx="3251200" cy="5334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3493" name="Rectangle 85"/>
          <p:cNvSpPr>
            <a:spLocks noChangeArrowheads="1"/>
          </p:cNvSpPr>
          <p:nvPr/>
        </p:nvSpPr>
        <p:spPr bwMode="auto">
          <a:xfrm>
            <a:off x="7112000" y="2590800"/>
            <a:ext cx="609600" cy="3810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55" name="Text Box 86"/>
          <p:cNvSpPr txBox="1">
            <a:spLocks noChangeArrowheads="1"/>
          </p:cNvSpPr>
          <p:nvPr/>
        </p:nvSpPr>
        <p:spPr bwMode="auto">
          <a:xfrm>
            <a:off x="1727200" y="3962400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/>
          </a:p>
        </p:txBody>
      </p:sp>
      <p:sp>
        <p:nvSpPr>
          <p:cNvPr id="273495" name="Text Box 87"/>
          <p:cNvSpPr txBox="1">
            <a:spLocks noChangeArrowheads="1"/>
          </p:cNvSpPr>
          <p:nvPr/>
        </p:nvSpPr>
        <p:spPr bwMode="auto">
          <a:xfrm>
            <a:off x="1422400" y="38862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1800">
                <a:solidFill>
                  <a:srgbClr val="0033CC"/>
                </a:solidFill>
              </a:rPr>
              <a:t>49152</a:t>
            </a:r>
            <a:endParaRPr lang="en-US" sz="1800"/>
          </a:p>
        </p:txBody>
      </p:sp>
      <p:sp>
        <p:nvSpPr>
          <p:cNvPr id="273496" name="Text Box 88"/>
          <p:cNvSpPr txBox="1">
            <a:spLocks noChangeArrowheads="1"/>
          </p:cNvSpPr>
          <p:nvPr/>
        </p:nvSpPr>
        <p:spPr bwMode="auto">
          <a:xfrm>
            <a:off x="4572000" y="38862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1800">
                <a:solidFill>
                  <a:srgbClr val="0033CC"/>
                </a:solidFill>
              </a:rPr>
              <a:t>80</a:t>
            </a:r>
            <a:endParaRPr lang="en-US" sz="1800"/>
          </a:p>
        </p:txBody>
      </p:sp>
      <p:sp>
        <p:nvSpPr>
          <p:cNvPr id="273497" name="Text Box 89"/>
          <p:cNvSpPr txBox="1">
            <a:spLocks noChangeArrowheads="1"/>
          </p:cNvSpPr>
          <p:nvPr/>
        </p:nvSpPr>
        <p:spPr bwMode="auto">
          <a:xfrm>
            <a:off x="2946400" y="4167685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 dirty="0">
                <a:solidFill>
                  <a:srgbClr val="990099"/>
                </a:solidFill>
              </a:rPr>
              <a:t>100</a:t>
            </a:r>
          </a:p>
        </p:txBody>
      </p:sp>
      <p:sp>
        <p:nvSpPr>
          <p:cNvPr id="273498" name="Text Box 90"/>
          <p:cNvSpPr txBox="1">
            <a:spLocks noChangeArrowheads="1"/>
          </p:cNvSpPr>
          <p:nvPr/>
        </p:nvSpPr>
        <p:spPr bwMode="auto">
          <a:xfrm>
            <a:off x="3048000" y="4572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273499" name="Text Box 91"/>
          <p:cNvSpPr txBox="1">
            <a:spLocks noChangeArrowheads="1"/>
          </p:cNvSpPr>
          <p:nvPr/>
        </p:nvSpPr>
        <p:spPr bwMode="auto">
          <a:xfrm>
            <a:off x="3352800" y="4953001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>
                <a:solidFill>
                  <a:srgbClr val="CC0000"/>
                </a:solidFill>
              </a:rPr>
              <a:t>S</a:t>
            </a:r>
          </a:p>
        </p:txBody>
      </p:sp>
      <p:sp>
        <p:nvSpPr>
          <p:cNvPr id="273502" name="Text Box 94"/>
          <p:cNvSpPr txBox="1">
            <a:spLocks noChangeArrowheads="1"/>
          </p:cNvSpPr>
          <p:nvPr/>
        </p:nvSpPr>
        <p:spPr bwMode="auto">
          <a:xfrm>
            <a:off x="1930400" y="38862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1800">
                <a:solidFill>
                  <a:srgbClr val="0033CC"/>
                </a:solidFill>
              </a:rPr>
              <a:t>80</a:t>
            </a:r>
            <a:endParaRPr lang="en-US" sz="1800"/>
          </a:p>
        </p:txBody>
      </p:sp>
      <p:sp>
        <p:nvSpPr>
          <p:cNvPr id="273503" name="Text Box 95"/>
          <p:cNvSpPr txBox="1">
            <a:spLocks noChangeArrowheads="1"/>
          </p:cNvSpPr>
          <p:nvPr/>
        </p:nvSpPr>
        <p:spPr bwMode="auto">
          <a:xfrm>
            <a:off x="4978400" y="38862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1800">
                <a:solidFill>
                  <a:srgbClr val="0033CC"/>
                </a:solidFill>
              </a:rPr>
              <a:t>49152</a:t>
            </a:r>
            <a:endParaRPr lang="en-US" sz="1800"/>
          </a:p>
        </p:txBody>
      </p:sp>
      <p:sp>
        <p:nvSpPr>
          <p:cNvPr id="273504" name="Text Box 96"/>
          <p:cNvSpPr txBox="1">
            <a:spLocks noChangeArrowheads="1"/>
          </p:cNvSpPr>
          <p:nvPr/>
        </p:nvSpPr>
        <p:spPr bwMode="auto">
          <a:xfrm>
            <a:off x="3454400" y="4191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>
                <a:solidFill>
                  <a:srgbClr val="990099"/>
                </a:solidFill>
              </a:rPr>
              <a:t>0</a:t>
            </a:r>
          </a:p>
        </p:txBody>
      </p:sp>
      <p:sp>
        <p:nvSpPr>
          <p:cNvPr id="273505" name="Text Box 97"/>
          <p:cNvSpPr txBox="1">
            <a:spLocks noChangeArrowheads="1"/>
          </p:cNvSpPr>
          <p:nvPr/>
        </p:nvSpPr>
        <p:spPr bwMode="auto">
          <a:xfrm>
            <a:off x="3352800" y="4572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101</a:t>
            </a:r>
          </a:p>
        </p:txBody>
      </p:sp>
      <p:sp>
        <p:nvSpPr>
          <p:cNvPr id="273506" name="Text Box 98"/>
          <p:cNvSpPr txBox="1">
            <a:spLocks noChangeArrowheads="1"/>
          </p:cNvSpPr>
          <p:nvPr/>
        </p:nvSpPr>
        <p:spPr bwMode="auto">
          <a:xfrm>
            <a:off x="3352800" y="4953001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>
                <a:solidFill>
                  <a:srgbClr val="CC0000"/>
                </a:solidFill>
              </a:rPr>
              <a:t>S</a:t>
            </a:r>
          </a:p>
        </p:txBody>
      </p:sp>
      <p:sp>
        <p:nvSpPr>
          <p:cNvPr id="273507" name="Text Box 99"/>
          <p:cNvSpPr txBox="1">
            <a:spLocks noChangeArrowheads="1"/>
          </p:cNvSpPr>
          <p:nvPr/>
        </p:nvSpPr>
        <p:spPr bwMode="auto">
          <a:xfrm>
            <a:off x="2133600" y="4953001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>
                <a:solidFill>
                  <a:srgbClr val="CC0000"/>
                </a:solidFill>
              </a:rPr>
              <a:t>A</a:t>
            </a:r>
          </a:p>
        </p:txBody>
      </p:sp>
      <p:sp>
        <p:nvSpPr>
          <p:cNvPr id="273509" name="Line 101"/>
          <p:cNvSpPr>
            <a:spLocks noChangeShapeType="1"/>
          </p:cNvSpPr>
          <p:nvPr/>
        </p:nvSpPr>
        <p:spPr bwMode="auto">
          <a:xfrm flipH="1">
            <a:off x="7823200" y="3657600"/>
            <a:ext cx="3048000" cy="4572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3510" name="Text Box 102"/>
          <p:cNvSpPr txBox="1">
            <a:spLocks noChangeArrowheads="1"/>
          </p:cNvSpPr>
          <p:nvPr/>
        </p:nvSpPr>
        <p:spPr bwMode="auto">
          <a:xfrm>
            <a:off x="5588000" y="38862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1800">
                <a:solidFill>
                  <a:srgbClr val="0033CC"/>
                </a:solidFill>
              </a:rPr>
              <a:t>80</a:t>
            </a:r>
            <a:endParaRPr lang="en-US" sz="1800"/>
          </a:p>
        </p:txBody>
      </p:sp>
      <p:sp>
        <p:nvSpPr>
          <p:cNvPr id="273511" name="Text Box 103"/>
          <p:cNvSpPr txBox="1">
            <a:spLocks noChangeArrowheads="1"/>
          </p:cNvSpPr>
          <p:nvPr/>
        </p:nvSpPr>
        <p:spPr bwMode="auto">
          <a:xfrm>
            <a:off x="1320800" y="3886201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1800">
                <a:solidFill>
                  <a:srgbClr val="0033CC"/>
                </a:solidFill>
              </a:rPr>
              <a:t>49152</a:t>
            </a:r>
            <a:endParaRPr lang="en-US" sz="1800"/>
          </a:p>
        </p:txBody>
      </p:sp>
      <p:sp>
        <p:nvSpPr>
          <p:cNvPr id="273512" name="Text Box 104"/>
          <p:cNvSpPr txBox="1">
            <a:spLocks noChangeArrowheads="1"/>
          </p:cNvSpPr>
          <p:nvPr/>
        </p:nvSpPr>
        <p:spPr bwMode="auto">
          <a:xfrm>
            <a:off x="3759200" y="4191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 dirty="0">
                <a:solidFill>
                  <a:srgbClr val="990099"/>
                </a:solidFill>
              </a:rPr>
              <a:t>101</a:t>
            </a:r>
          </a:p>
        </p:txBody>
      </p:sp>
      <p:sp>
        <p:nvSpPr>
          <p:cNvPr id="273513" name="Text Box 105"/>
          <p:cNvSpPr txBox="1">
            <a:spLocks noChangeArrowheads="1"/>
          </p:cNvSpPr>
          <p:nvPr/>
        </p:nvSpPr>
        <p:spPr bwMode="auto">
          <a:xfrm>
            <a:off x="3860800" y="4572001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73514" name="Text Box 106"/>
          <p:cNvSpPr txBox="1">
            <a:spLocks noChangeArrowheads="1"/>
          </p:cNvSpPr>
          <p:nvPr/>
        </p:nvSpPr>
        <p:spPr bwMode="auto">
          <a:xfrm>
            <a:off x="2133600" y="4953001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6600CC"/>
              </a:buClr>
              <a:buSzPct val="90000"/>
              <a:buFont typeface="Wingdings" charset="0"/>
              <a:buNone/>
            </a:pPr>
            <a:r>
              <a:rPr lang="en-US" sz="2000">
                <a:solidFill>
                  <a:srgbClr val="CC0000"/>
                </a:solidFill>
              </a:rPr>
              <a:t>A</a:t>
            </a:r>
          </a:p>
        </p:txBody>
      </p:sp>
      <p:sp>
        <p:nvSpPr>
          <p:cNvPr id="273516" name="Line 108"/>
          <p:cNvSpPr>
            <a:spLocks noChangeShapeType="1"/>
          </p:cNvSpPr>
          <p:nvPr/>
        </p:nvSpPr>
        <p:spPr bwMode="auto">
          <a:xfrm>
            <a:off x="7721600" y="4495800"/>
            <a:ext cx="3251200" cy="53340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3508" name="Rectangle 100"/>
          <p:cNvSpPr>
            <a:spLocks noChangeArrowheads="1"/>
          </p:cNvSpPr>
          <p:nvPr/>
        </p:nvSpPr>
        <p:spPr bwMode="auto">
          <a:xfrm>
            <a:off x="10972800" y="3429000"/>
            <a:ext cx="609600" cy="381000"/>
          </a:xfrm>
          <a:prstGeom prst="rect">
            <a:avLst/>
          </a:prstGeom>
          <a:solidFill>
            <a:srgbClr val="0066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3515" name="Rectangle 107"/>
          <p:cNvSpPr>
            <a:spLocks noChangeArrowheads="1"/>
          </p:cNvSpPr>
          <p:nvPr/>
        </p:nvSpPr>
        <p:spPr bwMode="auto">
          <a:xfrm>
            <a:off x="7112000" y="4267200"/>
            <a:ext cx="609600" cy="3810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2E0030FF-D20E-3D42-88E8-55B8BCFCA2CA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1" y="204934"/>
            <a:ext cx="10018713" cy="66441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dirty="0"/>
              <a:t>3 Way Handshake : Connection Establishment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914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77521E-8 L 0.28334 0.0777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7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38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273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73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7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7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27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7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9278E-7 L -0.29167 0.0610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73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305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273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273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273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273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273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273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73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951E-6 L 0.29167 0.09436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273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471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273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273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273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4" dur="500"/>
                                        <p:tgtEl>
                                          <p:spTgt spid="273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7" dur="500"/>
                                        <p:tgtEl>
                                          <p:spTgt spid="273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273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5" dur="500"/>
                                        <p:tgtEl>
                                          <p:spTgt spid="273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57" grpId="0"/>
      <p:bldP spid="273456" grpId="0"/>
      <p:bldP spid="273492" grpId="0" animBg="1"/>
      <p:bldP spid="273493" grpId="0" animBg="1"/>
      <p:bldP spid="273493" grpId="1" animBg="1"/>
      <p:bldP spid="273493" grpId="2" animBg="1"/>
      <p:bldP spid="273495" grpId="0"/>
      <p:bldP spid="273495" grpId="1"/>
      <p:bldP spid="273496" grpId="0"/>
      <p:bldP spid="273496" grpId="1"/>
      <p:bldP spid="273497" grpId="0"/>
      <p:bldP spid="273497" grpId="1"/>
      <p:bldP spid="273498" grpId="0"/>
      <p:bldP spid="273498" grpId="1"/>
      <p:bldP spid="273499" grpId="0"/>
      <p:bldP spid="273499" grpId="1"/>
      <p:bldP spid="273502" grpId="0"/>
      <p:bldP spid="273502" grpId="1"/>
      <p:bldP spid="273503" grpId="0"/>
      <p:bldP spid="273503" grpId="1"/>
      <p:bldP spid="273504" grpId="0"/>
      <p:bldP spid="273504" grpId="1"/>
      <p:bldP spid="273505" grpId="0"/>
      <p:bldP spid="273505" grpId="1"/>
      <p:bldP spid="273506" grpId="0"/>
      <p:bldP spid="273506" grpId="1"/>
      <p:bldP spid="273507" grpId="0"/>
      <p:bldP spid="273507" grpId="1"/>
      <p:bldP spid="273509" grpId="0" animBg="1"/>
      <p:bldP spid="273510" grpId="0"/>
      <p:bldP spid="273510" grpId="1"/>
      <p:bldP spid="273511" grpId="0"/>
      <p:bldP spid="273511" grpId="1"/>
      <p:bldP spid="273512" grpId="0"/>
      <p:bldP spid="273512" grpId="1"/>
      <p:bldP spid="273513" grpId="0"/>
      <p:bldP spid="273513" grpId="1"/>
      <p:bldP spid="273514" grpId="0"/>
      <p:bldP spid="273514" grpId="1"/>
      <p:bldP spid="273516" grpId="0" animBg="1"/>
      <p:bldP spid="273508" grpId="0" animBg="1"/>
      <p:bldP spid="273508" grpId="1" animBg="1"/>
      <p:bldP spid="273508" grpId="2" animBg="1"/>
      <p:bldP spid="273515" grpId="0" animBg="1"/>
      <p:bldP spid="273515" grpId="1" animBg="1"/>
      <p:bldP spid="273515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711200" y="6248400"/>
            <a:ext cx="38608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200" b="1">
                <a:latin typeface="Arial" charset="0"/>
                <a:ea typeface="ヒラギノ角ゴ Pro W3" charset="0"/>
                <a:cs typeface="ヒラギノ角ゴ Pro W3" charset="0"/>
              </a:rPr>
              <a:t>24.</a:t>
            </a:r>
            <a:fld id="{08DE4897-A18A-2D48-91AD-933C3FD4B2D5}" type="slidenum">
              <a:rPr lang="en-US" sz="1200" b="1">
                <a:latin typeface="Arial" charset="0"/>
                <a:ea typeface="ヒラギノ角ゴ Pro W3" charset="0"/>
                <a:cs typeface="ヒラギノ角ゴ Pro W3" charset="0"/>
              </a:rPr>
              <a:pPr algn="ctr"/>
              <a:t>27</a:t>
            </a:fld>
            <a:endParaRPr lang="en-US" sz="1200" b="1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971801"/>
            <a:ext cx="170603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1" y="2641600"/>
            <a:ext cx="1689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2743201"/>
            <a:ext cx="55245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28651" y="1019175"/>
            <a:ext cx="10833100" cy="5405438"/>
            <a:chOff x="471823" y="1019462"/>
            <a:chExt cx="8124153" cy="5404915"/>
          </a:xfrm>
        </p:grpSpPr>
        <p:pic>
          <p:nvPicPr>
            <p:cNvPr id="14349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28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1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732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497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4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25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5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927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23" y="1019462"/>
              <a:ext cx="8124153" cy="1407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631950"/>
            <a:ext cx="1305984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1" y="3752850"/>
            <a:ext cx="54991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33" y="4800600"/>
            <a:ext cx="552026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1" y="3992564"/>
            <a:ext cx="18161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184" y="5013325"/>
            <a:ext cx="1665816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D3E63897-6E6A-F848-B1F6-3A53F4FE46E3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1" y="204934"/>
            <a:ext cx="10018713" cy="66441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3 Way Handshake : Connection Establishment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650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53" y="1870689"/>
            <a:ext cx="224223" cy="451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26" y="1870689"/>
            <a:ext cx="224223" cy="451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01" y="1857681"/>
            <a:ext cx="229124" cy="461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504" y="1844675"/>
            <a:ext cx="233074" cy="46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29" y="6472878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69" y="6458590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06" y="6539443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87" y="788839"/>
            <a:ext cx="10478225" cy="111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D3E63897-6E6A-F848-B1F6-3A53F4FE46E3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1" y="204934"/>
            <a:ext cx="10018713" cy="66441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Data Transfer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EE76A-CCCA-814A-A6C9-524B795ED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732" y="1890035"/>
            <a:ext cx="5422745" cy="449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46F1E6-7F80-6C43-8505-87687E43C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8708" y="1288690"/>
            <a:ext cx="991763" cy="308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DCC05-9B65-F640-8663-5A87B4396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4879" y="1275326"/>
            <a:ext cx="1087875" cy="355847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27BD73DC-51C9-A54E-AA92-C6BE2043A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825" y="6539444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72D85C-B53A-2541-BE64-D2B22BBEB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6503" y="2354612"/>
            <a:ext cx="5422745" cy="1273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95FCF-0C30-E948-84AC-2F729DA1B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4741" y="3694975"/>
            <a:ext cx="5390736" cy="1165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EA082-EF32-5044-B880-1F5C20D05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741" y="5064323"/>
            <a:ext cx="5390736" cy="11515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01D024-CE11-714E-BA9B-26EEC4AD7C4E}"/>
              </a:ext>
            </a:extLst>
          </p:cNvPr>
          <p:cNvCxnSpPr>
            <a:cxnSpLocks/>
          </p:cNvCxnSpPr>
          <p:nvPr/>
        </p:nvCxnSpPr>
        <p:spPr>
          <a:xfrm>
            <a:off x="2106976" y="2914650"/>
            <a:ext cx="182265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02020E-7039-7743-AB26-1D96660DB8B2}"/>
              </a:ext>
            </a:extLst>
          </p:cNvPr>
          <p:cNvCxnSpPr>
            <a:cxnSpLocks/>
          </p:cNvCxnSpPr>
          <p:nvPr/>
        </p:nvCxnSpPr>
        <p:spPr>
          <a:xfrm>
            <a:off x="2106976" y="4167188"/>
            <a:ext cx="182265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7FFF8C-D431-4249-B2EC-28F88179EB1F}"/>
              </a:ext>
            </a:extLst>
          </p:cNvPr>
          <p:cNvCxnSpPr>
            <a:cxnSpLocks/>
          </p:cNvCxnSpPr>
          <p:nvPr/>
        </p:nvCxnSpPr>
        <p:spPr>
          <a:xfrm flipH="1">
            <a:off x="9691026" y="5510212"/>
            <a:ext cx="1524662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BDA13B9-12D4-164F-BB83-3CD5D4E8B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4869" y="2189825"/>
            <a:ext cx="10033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123B15-871F-624E-ABE8-C79DF2D56E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26" y="3335525"/>
            <a:ext cx="1003300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0D1E56-7726-3C49-8AC3-30C46C9FEE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2655" y="4855109"/>
            <a:ext cx="930936" cy="60098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AD05CD-701B-E54F-B291-4CEC5C5C6A8A}"/>
              </a:ext>
            </a:extLst>
          </p:cNvPr>
          <p:cNvCxnSpPr>
            <a:cxnSpLocks/>
          </p:cNvCxnSpPr>
          <p:nvPr/>
        </p:nvCxnSpPr>
        <p:spPr>
          <a:xfrm>
            <a:off x="9597038" y="3335525"/>
            <a:ext cx="161865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9829194-4F63-A640-A89C-490F43B541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3455" y="2850525"/>
            <a:ext cx="901700" cy="3175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EBA138-2D7D-FB4F-88CE-B65C89E8881B}"/>
              </a:ext>
            </a:extLst>
          </p:cNvPr>
          <p:cNvCxnSpPr>
            <a:cxnSpLocks/>
          </p:cNvCxnSpPr>
          <p:nvPr/>
        </p:nvCxnSpPr>
        <p:spPr>
          <a:xfrm>
            <a:off x="9691025" y="4545200"/>
            <a:ext cx="1618650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35A5F1D-33CB-3447-BB3C-F3AF0831D8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0484" y="4118746"/>
            <a:ext cx="901700" cy="31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591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53" y="1870689"/>
            <a:ext cx="224223" cy="451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26" y="1870689"/>
            <a:ext cx="224223" cy="451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01" y="1857681"/>
            <a:ext cx="229124" cy="461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504" y="1844675"/>
            <a:ext cx="233074" cy="469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29" y="6472878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69" y="6458590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106" y="6539443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87" y="788839"/>
            <a:ext cx="10478225" cy="111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D3E63897-6E6A-F848-B1F6-3A53F4FE46E3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1" y="204934"/>
            <a:ext cx="10018713" cy="66441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Data Transfer Continued..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6F1E6-7F80-6C43-8505-87687E43C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708" y="1288690"/>
            <a:ext cx="991763" cy="308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DCC05-9B65-F640-8663-5A87B4396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4879" y="1275326"/>
            <a:ext cx="1087875" cy="355847"/>
          </a:xfrm>
          <a:prstGeom prst="rect">
            <a:avLst/>
          </a:prstGeom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27BD73DC-51C9-A54E-AA92-C6BE2043A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825" y="6539444"/>
            <a:ext cx="488284" cy="1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EA082-EF32-5044-B880-1F5C20D0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8316" y="2149081"/>
            <a:ext cx="5390736" cy="127991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7FFF8C-D431-4249-B2EC-28F88179EB1F}"/>
              </a:ext>
            </a:extLst>
          </p:cNvPr>
          <p:cNvCxnSpPr>
            <a:cxnSpLocks/>
          </p:cNvCxnSpPr>
          <p:nvPr/>
        </p:nvCxnSpPr>
        <p:spPr>
          <a:xfrm flipH="1">
            <a:off x="9597038" y="2634353"/>
            <a:ext cx="1524662" cy="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60D1E56-7726-3C49-8AC3-30C46C9FE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7718" y="1911488"/>
            <a:ext cx="1009447" cy="6516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C671C-E47F-9644-A1EA-0598EA6F27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3208" y="3865882"/>
            <a:ext cx="5435844" cy="1166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8E034-8CDF-5E46-961E-8AE6928F76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3208" y="5410839"/>
            <a:ext cx="5378693" cy="660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333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90732" y="224589"/>
            <a:ext cx="10018713" cy="1475873"/>
          </a:xfrm>
        </p:spPr>
        <p:txBody>
          <a:bodyPr anchor="ctr"/>
          <a:lstStyle/>
          <a:p>
            <a:pPr eaLnBrk="1" hangingPunct="1"/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Objectives of Part 1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4437" y="1579417"/>
            <a:ext cx="11074400" cy="413327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Stream delivery </a:t>
            </a:r>
          </a:p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Segmenting and Reassembling segments</a:t>
            </a:r>
          </a:p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Multiplexing segments</a:t>
            </a:r>
          </a:p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Full Duplex Service</a:t>
            </a:r>
          </a:p>
          <a:p>
            <a:pPr eaLnBrk="1" hangingPunct="1"/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Identifying and tracking the segments of different applications.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3636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733F-2236-E647-8B93-B3E690156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D" dirty="0"/>
              <a:t>Connection </a:t>
            </a:r>
            <a:r>
              <a:rPr lang="en-MY" dirty="0"/>
              <a:t>Termination</a:t>
            </a:r>
            <a:endParaRPr lang="en-B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1A880-63D9-1F45-9119-63A6BFCE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BD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36155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92667" y="1003300"/>
            <a:ext cx="10830984" cy="5405438"/>
            <a:chOff x="471823" y="1019462"/>
            <a:chExt cx="8124153" cy="5404915"/>
          </a:xfrm>
        </p:grpSpPr>
        <p:pic>
          <p:nvPicPr>
            <p:cNvPr id="1844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28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732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2133600"/>
              <a:ext cx="123068" cy="4023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497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25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2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927" y="6206753"/>
              <a:ext cx="404873" cy="217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23" y="1019462"/>
              <a:ext cx="8124153" cy="1407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1" y="1489076"/>
            <a:ext cx="350096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67" y="2697163"/>
            <a:ext cx="1809751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25700"/>
            <a:ext cx="5488517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68" y="3733801"/>
            <a:ext cx="170603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492500"/>
            <a:ext cx="5461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700463"/>
            <a:ext cx="1816100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33" y="4495800"/>
            <a:ext cx="5520267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67" y="4770438"/>
            <a:ext cx="1606551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3462D328-4DC3-D94A-B779-81D074F413F3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1" y="204934"/>
            <a:ext cx="10018713" cy="66441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dirty="0"/>
              <a:t>3 Way Handshake : Connection Termination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346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41CF-6DAC-0849-AABF-C638221E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598" y="400051"/>
            <a:ext cx="10018713" cy="642938"/>
          </a:xfrm>
        </p:spPr>
        <p:txBody>
          <a:bodyPr>
            <a:normAutofit fontScale="90000"/>
          </a:bodyPr>
          <a:lstStyle/>
          <a:p>
            <a:r>
              <a:rPr lang="en-BD" dirty="0"/>
              <a:t>Connection Termination :: Half C</a:t>
            </a:r>
            <a:r>
              <a:rPr lang="en-GB" dirty="0"/>
              <a:t>l</a:t>
            </a:r>
            <a:r>
              <a:rPr lang="en-BD" dirty="0"/>
              <a:t>ose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FA316-880C-7C46-9313-3B36B56B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49" y="1185864"/>
            <a:ext cx="7414812" cy="54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124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90732" y="224589"/>
            <a:ext cx="10018713" cy="1475873"/>
          </a:xfrm>
        </p:spPr>
        <p:txBody>
          <a:bodyPr anchor="ctr"/>
          <a:lstStyle/>
          <a:p>
            <a:pPr eaLnBrk="1" hangingPunct="1"/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Objectives Part 4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00613" y="1380072"/>
            <a:ext cx="7554026" cy="255826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Reliable service</a:t>
            </a:r>
          </a:p>
          <a:p>
            <a:pPr lvl="1">
              <a:buClr>
                <a:srgbClr val="FC0107"/>
              </a:buClr>
              <a:buSzPct val="107000"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Error Control </a:t>
            </a:r>
          </a:p>
        </p:txBody>
      </p:sp>
    </p:spTree>
    <p:extLst>
      <p:ext uri="{BB962C8B-B14F-4D97-AF65-F5344CB8AC3E}">
        <p14:creationId xmlns:p14="http://schemas.microsoft.com/office/powerpoint/2010/main" val="17434118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505D-41F9-AE48-AAEB-C779F44B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03613"/>
          </a:xfrm>
        </p:spPr>
        <p:txBody>
          <a:bodyPr/>
          <a:lstStyle/>
          <a:p>
            <a:r>
              <a:rPr lang="en-BD" dirty="0"/>
              <a:t>Reliability in TCP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6183E-3A21-3441-A31F-18055F264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1669470"/>
            <a:ext cx="10018713" cy="5051963"/>
          </a:xfrm>
        </p:spPr>
        <p:txBody>
          <a:bodyPr>
            <a:normAutofit/>
          </a:bodyPr>
          <a:lstStyle/>
          <a:p>
            <a:r>
              <a:rPr lang="en-GB" sz="2800" dirty="0"/>
              <a:t>TCP provides </a:t>
            </a:r>
            <a:r>
              <a:rPr lang="en-GB" sz="2800" b="1" dirty="0">
                <a:solidFill>
                  <a:srgbClr val="FF0000"/>
                </a:solidFill>
              </a:rPr>
              <a:t>reliability</a:t>
            </a:r>
            <a:r>
              <a:rPr lang="en-GB" sz="2800" dirty="0"/>
              <a:t> using </a:t>
            </a:r>
            <a:r>
              <a:rPr lang="en-GB" sz="2800" b="1" dirty="0">
                <a:solidFill>
                  <a:srgbClr val="FF0000"/>
                </a:solidFill>
              </a:rPr>
              <a:t>error control</a:t>
            </a:r>
          </a:p>
          <a:p>
            <a:r>
              <a:rPr lang="en-GB" sz="2800" dirty="0"/>
              <a:t>Error control includes mechanisms for</a:t>
            </a:r>
          </a:p>
          <a:p>
            <a:pPr lvl="1"/>
            <a:r>
              <a:rPr lang="en-GB" sz="2400" dirty="0"/>
              <a:t>detecting and resending corrupted segments</a:t>
            </a:r>
          </a:p>
          <a:p>
            <a:pPr lvl="1"/>
            <a:r>
              <a:rPr lang="en-GB" sz="2400" dirty="0"/>
              <a:t>resending lost segments</a:t>
            </a:r>
          </a:p>
          <a:p>
            <a:pPr lvl="1"/>
            <a:r>
              <a:rPr lang="en-GB" sz="2400" dirty="0"/>
              <a:t>storing </a:t>
            </a:r>
            <a:r>
              <a:rPr lang="en-GB" sz="2400" dirty="0" err="1"/>
              <a:t>out-of</a:t>
            </a:r>
            <a:r>
              <a:rPr lang="en-GB" sz="2400" dirty="0"/>
              <a:t> order segments until missing segments arrive</a:t>
            </a:r>
          </a:p>
          <a:p>
            <a:pPr lvl="1"/>
            <a:r>
              <a:rPr lang="en-GB" sz="2400" dirty="0"/>
              <a:t>detecting and discarding duplicated segments. </a:t>
            </a:r>
          </a:p>
          <a:p>
            <a:r>
              <a:rPr lang="en-GB" sz="2800" dirty="0"/>
              <a:t>Error control in TCP is achieved through </a:t>
            </a:r>
          </a:p>
          <a:p>
            <a:pPr lvl="1"/>
            <a:r>
              <a:rPr lang="en-GB" sz="2400" dirty="0"/>
              <a:t>Checksum</a:t>
            </a:r>
          </a:p>
          <a:p>
            <a:pPr lvl="1"/>
            <a:r>
              <a:rPr lang="en-GB" sz="2400" dirty="0"/>
              <a:t>Acknowledgment</a:t>
            </a:r>
          </a:p>
          <a:p>
            <a:pPr lvl="1"/>
            <a:r>
              <a:rPr lang="en-GB" sz="2400" dirty="0"/>
              <a:t>Time-out and retransmission</a:t>
            </a:r>
          </a:p>
          <a:p>
            <a:endParaRPr lang="en-B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071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202E3-E939-0947-BCBE-68A41164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0"/>
            <a:ext cx="10018713" cy="735775"/>
          </a:xfrm>
        </p:spPr>
        <p:txBody>
          <a:bodyPr/>
          <a:lstStyle/>
          <a:p>
            <a:r>
              <a:rPr lang="en-BD" dirty="0"/>
              <a:t>Error C</a:t>
            </a:r>
            <a:r>
              <a:rPr lang="en-GB" dirty="0"/>
              <a:t>o</a:t>
            </a:r>
            <a:r>
              <a:rPr lang="en-BD" dirty="0"/>
              <a:t>ntrol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50005-ED74-D148-89A2-D71559514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1194459"/>
            <a:ext cx="10018713" cy="5123214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Checksum</a:t>
            </a:r>
          </a:p>
          <a:p>
            <a:pPr lvl="1"/>
            <a:r>
              <a:rPr lang="en-GB" sz="2400" dirty="0"/>
              <a:t>Each segment includes a checksum field, which is used to check for a corrupted segment</a:t>
            </a:r>
          </a:p>
          <a:p>
            <a:pPr lvl="1"/>
            <a:r>
              <a:rPr lang="en-GB" sz="2400" dirty="0"/>
              <a:t>If a segment is corrupted, as detected by an invalid checksum, the segment is discarded</a:t>
            </a:r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Acknowledgment</a:t>
            </a:r>
          </a:p>
          <a:p>
            <a:pPr lvl="1"/>
            <a:r>
              <a:rPr lang="en-GB" sz="2400" dirty="0"/>
              <a:t>To confirm the receipt of data segments. </a:t>
            </a:r>
          </a:p>
          <a:p>
            <a:pPr lvl="1"/>
            <a:r>
              <a:rPr lang="en-GB" sz="2400" dirty="0"/>
              <a:t>To confirm control segments that carry no data, but consume a sequence number </a:t>
            </a:r>
          </a:p>
          <a:p>
            <a:r>
              <a:rPr lang="en-GB" sz="2800" dirty="0"/>
              <a:t>ACK segments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do not consume sequence numbers </a:t>
            </a:r>
            <a:r>
              <a:rPr lang="en-GB" sz="2800" dirty="0"/>
              <a:t>and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are not acknowledged.</a:t>
            </a:r>
          </a:p>
          <a:p>
            <a:endParaRPr lang="en-B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274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A386-363F-2941-ADD3-BD757955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10788"/>
            <a:ext cx="10018713" cy="929244"/>
          </a:xfrm>
        </p:spPr>
        <p:txBody>
          <a:bodyPr/>
          <a:lstStyle/>
          <a:p>
            <a:r>
              <a:rPr lang="en-BD" dirty="0"/>
              <a:t>T</a:t>
            </a:r>
            <a:r>
              <a:rPr lang="en-GB" dirty="0"/>
              <a:t>y</a:t>
            </a:r>
            <a:r>
              <a:rPr lang="en-BD" dirty="0"/>
              <a:t>pes and Rules of Acknowledgment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5405D-2299-FB41-8297-222C86ED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1683326"/>
            <a:ext cx="10018713" cy="4963886"/>
          </a:xfrm>
        </p:spPr>
        <p:txBody>
          <a:bodyPr>
            <a:normAutofit/>
          </a:bodyPr>
          <a:lstStyle/>
          <a:p>
            <a:r>
              <a:rPr lang="en-GB" sz="2800" dirty="0"/>
              <a:t>Cumulative Acknowledgment (ACK)</a:t>
            </a:r>
          </a:p>
          <a:p>
            <a:r>
              <a:rPr lang="en-BD" sz="2800" dirty="0"/>
              <a:t>Selective </a:t>
            </a:r>
            <a:r>
              <a:rPr lang="en-GB" sz="2800" dirty="0"/>
              <a:t>Acknowledgment (SACK)</a:t>
            </a:r>
          </a:p>
          <a:p>
            <a:endParaRPr lang="en-GB" sz="2800" dirty="0"/>
          </a:p>
          <a:p>
            <a:r>
              <a:rPr lang="en-GB" sz="2800" b="1" dirty="0">
                <a:solidFill>
                  <a:srgbClr val="0070C0"/>
                </a:solidFill>
              </a:rPr>
              <a:t> Generating Acknowledgments Rules (1 to 3)</a:t>
            </a:r>
          </a:p>
          <a:p>
            <a:pPr lvl="1"/>
            <a:r>
              <a:rPr lang="en-GB" sz="2400" b="1" dirty="0">
                <a:solidFill>
                  <a:srgbClr val="C00000"/>
                </a:solidFill>
              </a:rPr>
              <a:t>Rule 1:</a:t>
            </a:r>
            <a:r>
              <a:rPr lang="en-GB" sz="2400" dirty="0"/>
              <a:t> When host A sends a data segment to host B, it must include (piggyback) an acknowledgment number.</a:t>
            </a:r>
          </a:p>
          <a:p>
            <a:pPr lvl="1"/>
            <a:r>
              <a:rPr lang="en-GB" sz="2400" b="1" dirty="0">
                <a:solidFill>
                  <a:srgbClr val="C00000"/>
                </a:solidFill>
              </a:rPr>
              <a:t>Rule 2 : </a:t>
            </a:r>
            <a:r>
              <a:rPr lang="en-GB" sz="2400" dirty="0"/>
              <a:t>The receiver needs to delay sending an ACK segment if there is only one outstanding in-order segment.</a:t>
            </a:r>
          </a:p>
          <a:p>
            <a:pPr lvl="1"/>
            <a:r>
              <a:rPr lang="en-GB" sz="2400" b="1" dirty="0">
                <a:solidFill>
                  <a:srgbClr val="C00000"/>
                </a:solidFill>
              </a:rPr>
              <a:t>Rule 3: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/>
              <a:t>When a segment arrives with a sequence number that is expected by the receiver, and the previous in-order segment has not been acknowledged, the receiver immediately sends an ACK segment.</a:t>
            </a:r>
          </a:p>
          <a:p>
            <a:endParaRPr lang="en-GB" dirty="0"/>
          </a:p>
          <a:p>
            <a:endParaRPr lang="en-GB" dirty="0"/>
          </a:p>
          <a:p>
            <a:endParaRPr lang="en-B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9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F34DE-85CC-C74C-A7B3-67BB8124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16" y="1290288"/>
            <a:ext cx="9944100" cy="5156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D3174A-2B4C-FB4E-9E3A-3FAB57B17EB8}"/>
              </a:ext>
            </a:extLst>
          </p:cNvPr>
          <p:cNvSpPr txBox="1">
            <a:spLocks/>
          </p:cNvSpPr>
          <p:nvPr/>
        </p:nvSpPr>
        <p:spPr>
          <a:xfrm>
            <a:off x="1484310" y="21078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Normal Operation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01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94328" y="1773382"/>
            <a:ext cx="10700986" cy="384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marL="457200" indent="-457200" eaLnBrk="1" hangingPunct="1">
              <a:spcBef>
                <a:spcPct val="20000"/>
              </a:spcBef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Segment Lost or Corrupted? 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Retransmission of segment  ?? 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How will the sender know ??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What about the receiver, not aware of a packet sent?</a:t>
            </a:r>
          </a:p>
          <a:p>
            <a:pPr marL="457200" indent="-457200" eaLnBrk="1" hangingPunct="1">
              <a:spcBef>
                <a:spcPct val="20000"/>
              </a:spcBef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Retransmission</a:t>
            </a:r>
            <a:r>
              <a:rPr lang="en-US" sz="36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 after time out.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C3D54C-A5F7-E74E-A984-941893835022}"/>
              </a:ext>
            </a:extLst>
          </p:cNvPr>
          <p:cNvSpPr txBox="1">
            <a:spLocks/>
          </p:cNvSpPr>
          <p:nvPr/>
        </p:nvSpPr>
        <p:spPr>
          <a:xfrm>
            <a:off x="1484310" y="21078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Other Scenarios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2279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55585" y="1286494"/>
            <a:ext cx="11033495" cy="536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800" dirty="0">
                <a:latin typeface="Corbel" panose="020B0503020204020204" pitchFamily="34" charset="0"/>
              </a:rPr>
              <a:t>The heart of the error control mechanism is the retransmission of segment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800" dirty="0">
                <a:latin typeface="Corbel" panose="020B0503020204020204" pitchFamily="34" charset="0"/>
              </a:rPr>
              <a:t>When a segment is sent, it is stored in a queue until it is acknowledged.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800" dirty="0">
                <a:latin typeface="Corbel" panose="020B0503020204020204" pitchFamily="34" charset="0"/>
              </a:rPr>
              <a:t>Retransmission of segment will occur 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After RTO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000" dirty="0">
                <a:latin typeface="Corbel" panose="020B0503020204020204" pitchFamily="34" charset="0"/>
              </a:rPr>
              <a:t>The sending TCP maintains one retransmission time-out (RTO)  for each connection.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000" dirty="0">
                <a:latin typeface="Corbel" panose="020B0503020204020204" pitchFamily="34" charset="0"/>
              </a:rPr>
              <a:t>When the timer matures TCP resends the segment in the front of the queue 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After Three Duplicate ACK Segments</a:t>
            </a:r>
          </a:p>
          <a:p>
            <a:pPr lvl="1">
              <a:lnSpc>
                <a:spcPct val="150000"/>
              </a:lnSpc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r>
              <a:rPr lang="en-GB" sz="2000" dirty="0">
                <a:latin typeface="Corbel" panose="020B0503020204020204" pitchFamily="34" charset="0"/>
              </a:rPr>
              <a:t>If three duplicate acknowledgments (i.e., an original ACK plus three exactly identical copies) arrive for a segment, the next segment is retransmitted without waiting for the time-out. </a:t>
            </a:r>
          </a:p>
          <a:p>
            <a:pPr marL="457200" indent="-457200">
              <a:spcBef>
                <a:spcPct val="20000"/>
              </a:spcBef>
              <a:buClr>
                <a:srgbClr val="0070C0"/>
              </a:buClr>
              <a:buSzPct val="115000"/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C3D54C-A5F7-E74E-A984-941893835022}"/>
              </a:ext>
            </a:extLst>
          </p:cNvPr>
          <p:cNvSpPr txBox="1">
            <a:spLocks/>
          </p:cNvSpPr>
          <p:nvPr/>
        </p:nvSpPr>
        <p:spPr>
          <a:xfrm>
            <a:off x="1484310" y="21078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Retransmission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836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153" y="271379"/>
            <a:ext cx="10018713" cy="1065463"/>
          </a:xfrm>
        </p:spPr>
        <p:txBody>
          <a:bodyPr/>
          <a:lstStyle/>
          <a:p>
            <a:r>
              <a:rPr lang="en-US" dirty="0"/>
              <a:t>Stream Delivery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418" y="942472"/>
            <a:ext cx="10828004" cy="2319423"/>
          </a:xfrm>
        </p:spPr>
        <p:txBody>
          <a:bodyPr>
            <a:noAutofit/>
          </a:bodyPr>
          <a:lstStyle/>
          <a:p>
            <a:r>
              <a:rPr lang="en-US" sz="2800" dirty="0"/>
              <a:t>TCP, unlike UDP, is a </a:t>
            </a:r>
            <a:r>
              <a:rPr lang="en-US" sz="2800" b="1" dirty="0">
                <a:solidFill>
                  <a:srgbClr val="FF0000"/>
                </a:solidFill>
              </a:rPr>
              <a:t>stream-oriented </a:t>
            </a:r>
            <a:r>
              <a:rPr lang="en-US" sz="2800" dirty="0"/>
              <a:t>protocol</a:t>
            </a:r>
          </a:p>
          <a:p>
            <a:r>
              <a:rPr lang="en-US" sz="2800" dirty="0"/>
              <a:t>TCP  allows the sending process to deliver data as a stream of bytes </a:t>
            </a:r>
          </a:p>
          <a:p>
            <a:r>
              <a:rPr lang="en-US" sz="2800" dirty="0"/>
              <a:t>And allows the receiving process to obtain data as a stream of bytes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837" y="3163636"/>
            <a:ext cx="8698296" cy="30526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434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FB55-7C92-664E-9460-52BDFAB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400045"/>
            <a:ext cx="10018713" cy="1071563"/>
          </a:xfrm>
        </p:spPr>
        <p:txBody>
          <a:bodyPr/>
          <a:lstStyle/>
          <a:p>
            <a:r>
              <a:rPr lang="en-BD" dirty="0"/>
              <a:t>Out of Order Segments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82157-92DF-BB4B-8BAF-70807182E95F}"/>
              </a:ext>
            </a:extLst>
          </p:cNvPr>
          <p:cNvSpPr/>
          <p:nvPr/>
        </p:nvSpPr>
        <p:spPr>
          <a:xfrm>
            <a:off x="1620836" y="1652977"/>
            <a:ext cx="1001871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32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TCP implementations today do not discard out-of-order segments.</a:t>
            </a:r>
          </a:p>
          <a:p>
            <a:pPr marL="342900" indent="-342900"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32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They store them</a:t>
            </a:r>
            <a:r>
              <a:rPr lang="en-BD" sz="44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 </a:t>
            </a:r>
            <a:r>
              <a:rPr lang="en-GB" sz="32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temporarily .</a:t>
            </a:r>
          </a:p>
          <a:p>
            <a:pPr marL="342900" indent="-342900"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32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Flag them as out-of-order segments until the missing segments arrive. </a:t>
            </a:r>
          </a:p>
          <a:p>
            <a:pPr marL="342900" indent="-342900"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32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Out-of-order segments are never delivered to the process. </a:t>
            </a:r>
          </a:p>
          <a:p>
            <a:pPr marL="342900" indent="-342900"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</a:pPr>
            <a:r>
              <a:rPr lang="en-GB" sz="3200" dirty="0">
                <a:latin typeface="Corbel" panose="020B0503020204020204" pitchFamily="34" charset="0"/>
                <a:ea typeface="MS Mincho" panose="02020609040205080304" pitchFamily="49" charset="-128"/>
                <a:cs typeface="Vrinda" panose="020B0502040204020203" pitchFamily="34" charset="0"/>
              </a:rPr>
              <a:t>TCP guarantees that data are delivered to the process in order.</a:t>
            </a:r>
            <a:endParaRPr lang="en-GB" sz="2400" dirty="0">
              <a:latin typeface="Corbel" panose="020B0503020204020204" pitchFamily="34" charset="0"/>
              <a:ea typeface="MS Mincho" panose="02020609040205080304" pitchFamily="49" charset="-128"/>
              <a:cs typeface="Vrinda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5464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A386-363F-2941-ADD3-BD757955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10788"/>
            <a:ext cx="10018713" cy="929244"/>
          </a:xfrm>
        </p:spPr>
        <p:txBody>
          <a:bodyPr/>
          <a:lstStyle/>
          <a:p>
            <a:r>
              <a:rPr lang="en-US" dirty="0"/>
              <a:t>Rules of </a:t>
            </a:r>
            <a:r>
              <a:rPr lang="en-BD" dirty="0"/>
              <a:t>Acknowledgment contd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5405D-2299-FB41-8297-222C86ED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1330036"/>
            <a:ext cx="10018713" cy="5527964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 </a:t>
            </a:r>
            <a:r>
              <a:rPr lang="en-GB" sz="3200" b="1" dirty="0">
                <a:solidFill>
                  <a:srgbClr val="0070C0"/>
                </a:solidFill>
              </a:rPr>
              <a:t>Generating Acknowledgments Rules (4 to 6)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Rule 4:</a:t>
            </a:r>
            <a:r>
              <a:rPr lang="en-GB" sz="2800" dirty="0">
                <a:solidFill>
                  <a:srgbClr val="C00000"/>
                </a:solidFill>
              </a:rPr>
              <a:t>  </a:t>
            </a:r>
            <a:r>
              <a:rPr lang="en-GB" sz="2800" dirty="0"/>
              <a:t>When a segment arrives with an out-of-order higher sequence number the receiver immediately sends an ACK segment .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Rule 5 : </a:t>
            </a:r>
            <a:r>
              <a:rPr lang="en-GB" sz="2800" dirty="0">
                <a:solidFill>
                  <a:srgbClr val="C00000"/>
                </a:solidFill>
              </a:rPr>
              <a:t> </a:t>
            </a:r>
            <a:r>
              <a:rPr lang="en-GB" sz="2800" dirty="0"/>
              <a:t>When a missing segment arrives, the receiver sends an ACK segment to announce the next sequence number expected. 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Rule 6:</a:t>
            </a:r>
            <a:r>
              <a:rPr lang="en-GB" sz="2800" b="1" dirty="0">
                <a:solidFill>
                  <a:srgbClr val="0070C0"/>
                </a:solidFill>
              </a:rPr>
              <a:t> </a:t>
            </a:r>
            <a:r>
              <a:rPr lang="en-GB" sz="2800" dirty="0"/>
              <a:t>If a duplicate segment arrives, the receiver discards the segment, but immediately sends an acknowledgment indicating the next in-order segment expected.</a:t>
            </a:r>
          </a:p>
          <a:p>
            <a:endParaRPr lang="en-GB" sz="2800" dirty="0"/>
          </a:p>
          <a:p>
            <a:endParaRPr lang="en-B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839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08" y="1783278"/>
            <a:ext cx="11239092" cy="389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BE681D-FB28-124E-9D8F-7ECA5F1B4BBB}"/>
              </a:ext>
            </a:extLst>
          </p:cNvPr>
          <p:cNvSpPr txBox="1">
            <a:spLocks/>
          </p:cNvSpPr>
          <p:nvPr/>
        </p:nvSpPr>
        <p:spPr>
          <a:xfrm>
            <a:off x="1484310" y="23453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Lost Segment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9699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11200" y="6248400"/>
            <a:ext cx="3860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/>
            <a:r>
              <a:rPr lang="en-US" sz="1200" b="1">
                <a:latin typeface="Arial" charset="0"/>
                <a:ea typeface="ヒラギノ角ゴ Pro W3" charset="0"/>
                <a:cs typeface="ヒラギノ角ゴ Pro W3" charset="0"/>
              </a:rPr>
              <a:t>24.</a:t>
            </a:r>
            <a:fld id="{A6F53A7F-9675-2A40-ADBE-7C79C5D2A0C1}" type="slidenum">
              <a:rPr lang="en-US" sz="1200" b="1">
                <a:latin typeface="Arial" charset="0"/>
                <a:ea typeface="ヒラギノ角ゴ Pro W3" charset="0"/>
                <a:cs typeface="ヒラギノ角ゴ Pro W3" charset="0"/>
              </a:rPr>
              <a:pPr algn="ctr"/>
              <a:t>43</a:t>
            </a:fld>
            <a:endParaRPr lang="en-US" sz="1200" b="1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01" y="1451079"/>
            <a:ext cx="9795933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ACA6F8-6BB4-214B-8C90-0172D380C85C}"/>
              </a:ext>
            </a:extLst>
          </p:cNvPr>
          <p:cNvSpPr txBox="1">
            <a:spLocks/>
          </p:cNvSpPr>
          <p:nvPr/>
        </p:nvSpPr>
        <p:spPr>
          <a:xfrm>
            <a:off x="1484310" y="23453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Fast Retransmission :: 3 Acks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7216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84" y="1711325"/>
            <a:ext cx="10200216" cy="40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C74D19-75EB-B046-B917-333B87BE25ED}"/>
              </a:ext>
            </a:extLst>
          </p:cNvPr>
          <p:cNvSpPr txBox="1">
            <a:spLocks/>
          </p:cNvSpPr>
          <p:nvPr/>
        </p:nvSpPr>
        <p:spPr>
          <a:xfrm>
            <a:off x="1484310" y="23453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Lost Acknowledgement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40782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1600200"/>
            <a:ext cx="10682817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380AE7-2573-4D47-A2AF-7CFA2F22AD3D}"/>
              </a:ext>
            </a:extLst>
          </p:cNvPr>
          <p:cNvSpPr txBox="1">
            <a:spLocks/>
          </p:cNvSpPr>
          <p:nvPr/>
        </p:nvSpPr>
        <p:spPr>
          <a:xfrm>
            <a:off x="1484310" y="234538"/>
            <a:ext cx="10018713" cy="929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latin typeface="Corbel" panose="020B0503020204020204" pitchFamily="34" charset="0"/>
              </a:rPr>
              <a:t>Lost Ack corrected by resending a segment</a:t>
            </a:r>
            <a:endParaRPr lang="en-BD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94927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90732" y="224589"/>
            <a:ext cx="10018713" cy="1475873"/>
          </a:xfrm>
        </p:spPr>
        <p:txBody>
          <a:bodyPr anchor="ctr"/>
          <a:lstStyle/>
          <a:p>
            <a:pPr eaLnBrk="1" hangingPunct="1"/>
            <a:r>
              <a:rPr lang="en-US" sz="54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Objectives – Part 5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39912" y="1700462"/>
            <a:ext cx="7175500" cy="194928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44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Reliable service</a:t>
            </a:r>
          </a:p>
          <a:p>
            <a:pPr lvl="1">
              <a:buClr>
                <a:srgbClr val="FF0000"/>
              </a:buClr>
              <a:buSzPct val="116000"/>
            </a:pPr>
            <a:r>
              <a:rPr lang="en-US" sz="40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Flow Control</a:t>
            </a:r>
          </a:p>
          <a:p>
            <a:pPr lvl="2">
              <a:buClr>
                <a:srgbClr val="FF0000"/>
              </a:buClr>
              <a:buSzPct val="116000"/>
            </a:pPr>
            <a:r>
              <a:rPr lang="en-US" sz="3800" dirty="0">
                <a:effectLst>
                  <a:outerShdw blurRad="38100" dist="38100" dir="2700000" algn="tl">
                    <a:srgbClr val="DDDDDD"/>
                  </a:outerShdw>
                </a:effectLst>
                <a:latin typeface="Corbel" panose="020B0503020204020204" pitchFamily="34" charset="0"/>
              </a:rPr>
              <a:t>Sliding Window Concept</a:t>
            </a:r>
            <a:endParaRPr lang="en-US" sz="3400" dirty="0">
              <a:effectLst>
                <a:outerShdw blurRad="38100" dist="38100" dir="2700000" algn="tl">
                  <a:srgbClr val="DDDDDD"/>
                </a:outerShdw>
              </a:effectLst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36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5407-1BBA-974B-9545-EE65FD0D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80" y="424544"/>
            <a:ext cx="10018713" cy="822366"/>
          </a:xfrm>
        </p:spPr>
        <p:txBody>
          <a:bodyPr/>
          <a:lstStyle/>
          <a:p>
            <a:r>
              <a:rPr lang="en-BD" dirty="0"/>
              <a:t>F</a:t>
            </a:r>
            <a:r>
              <a:rPr lang="en-GB" dirty="0"/>
              <a:t>l</a:t>
            </a:r>
            <a:r>
              <a:rPr lang="en-BD" dirty="0"/>
              <a:t>ow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4CAC0-6885-5E44-A526-D8659CCA4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680" y="968827"/>
            <a:ext cx="10438515" cy="5621978"/>
          </a:xfrm>
        </p:spPr>
        <p:txBody>
          <a:bodyPr>
            <a:normAutofit lnSpcReduction="10000"/>
          </a:bodyPr>
          <a:lstStyle/>
          <a:p>
            <a:r>
              <a:rPr lang="en-GB" sz="2800" dirty="0"/>
              <a:t>Transmission Control Protocol (TCP) uses a </a:t>
            </a:r>
            <a:r>
              <a:rPr lang="en-GB" sz="2800" b="1" i="1" dirty="0">
                <a:solidFill>
                  <a:srgbClr val="EA756D"/>
                </a:solidFill>
              </a:rPr>
              <a:t>sliding window</a:t>
            </a:r>
            <a:r>
              <a:rPr lang="en-GB" sz="2800" b="1" dirty="0">
                <a:solidFill>
                  <a:srgbClr val="EA756D"/>
                </a:solidFill>
              </a:rPr>
              <a:t> </a:t>
            </a:r>
            <a:r>
              <a:rPr lang="en-GB" sz="2800" dirty="0"/>
              <a:t>for flow control. </a:t>
            </a:r>
          </a:p>
          <a:p>
            <a:endParaRPr lang="en-GB" sz="2800" dirty="0"/>
          </a:p>
          <a:p>
            <a:r>
              <a:rPr lang="en-GB" sz="2800" dirty="0"/>
              <a:t>What is the “</a:t>
            </a:r>
            <a:r>
              <a:rPr lang="en-GB" sz="2800" b="1" dirty="0">
                <a:solidFill>
                  <a:srgbClr val="0070C0"/>
                </a:solidFill>
              </a:rPr>
              <a:t>Window </a:t>
            </a:r>
            <a:r>
              <a:rPr lang="en-GB" sz="2800" dirty="0"/>
              <a:t>”?</a:t>
            </a:r>
            <a:endParaRPr lang="en-GB" sz="2400" dirty="0"/>
          </a:p>
          <a:p>
            <a:pPr lvl="1"/>
            <a:r>
              <a:rPr lang="en-GB" sz="2400" dirty="0"/>
              <a:t>Indicates the size of the device's receive buffer for the particular connection. </a:t>
            </a:r>
          </a:p>
          <a:p>
            <a:pPr lvl="1"/>
            <a:r>
              <a:rPr lang="en-GB" sz="2400" dirty="0"/>
              <a:t>How much data a device can handle from its peer at one time before it is passed to the application process. </a:t>
            </a:r>
          </a:p>
          <a:p>
            <a:pPr lvl="1"/>
            <a:r>
              <a:rPr lang="en-GB" sz="2400" dirty="0"/>
              <a:t>Set by receiver of data </a:t>
            </a:r>
          </a:p>
          <a:p>
            <a:pPr lvl="1"/>
            <a:endParaRPr lang="en-GB" sz="2400" dirty="0"/>
          </a:p>
          <a:p>
            <a:pPr lvl="1"/>
            <a:r>
              <a:rPr lang="en-GB" sz="2800" b="1" dirty="0">
                <a:solidFill>
                  <a:srgbClr val="0070C0"/>
                </a:solidFill>
              </a:rPr>
              <a:t>Example </a:t>
            </a:r>
            <a:r>
              <a:rPr lang="en-GB" sz="2800" dirty="0"/>
              <a:t>: The server's window size was </a:t>
            </a:r>
            <a:r>
              <a:rPr lang="en-GB" sz="2800" b="1" dirty="0">
                <a:solidFill>
                  <a:srgbClr val="FF0000"/>
                </a:solidFill>
              </a:rPr>
              <a:t>360</a:t>
            </a:r>
            <a:r>
              <a:rPr lang="en-GB" sz="2800" dirty="0"/>
              <a:t>. This means the receiver is willing to take </a:t>
            </a:r>
            <a:r>
              <a:rPr lang="en-GB" sz="2800" b="1" dirty="0">
                <a:solidFill>
                  <a:srgbClr val="FF0000"/>
                </a:solidFill>
              </a:rPr>
              <a:t>no more than 360 bytes </a:t>
            </a:r>
            <a:r>
              <a:rPr lang="en-GB" sz="2800" dirty="0"/>
              <a:t>at a time from the sender.</a:t>
            </a:r>
            <a:r>
              <a:rPr lang="en-BD" sz="28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691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6D43BAA8-9658-8B44-826B-1D58E7E7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63" y="1139352"/>
            <a:ext cx="9464514" cy="556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7F182B-A4F9-FE4B-9E9D-9DB25FA78D5C}"/>
              </a:ext>
            </a:extLst>
          </p:cNvPr>
          <p:cNvSpPr txBox="1">
            <a:spLocks/>
          </p:cNvSpPr>
          <p:nvPr/>
        </p:nvSpPr>
        <p:spPr>
          <a:xfrm>
            <a:off x="1294306" y="152400"/>
            <a:ext cx="10018713" cy="82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BD" dirty="0"/>
              <a:t>F</a:t>
            </a:r>
            <a:r>
              <a:rPr lang="en-GB" dirty="0"/>
              <a:t>l</a:t>
            </a:r>
            <a:r>
              <a:rPr lang="en-BD" dirty="0"/>
              <a:t>ow Control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C36A78C-24E3-434A-98FA-F772F6CDA6A3}"/>
              </a:ext>
            </a:extLst>
          </p:cNvPr>
          <p:cNvSpPr/>
          <p:nvPr/>
        </p:nvSpPr>
        <p:spPr>
          <a:xfrm>
            <a:off x="8186738" y="5157788"/>
            <a:ext cx="714375" cy="471487"/>
          </a:xfrm>
          <a:prstGeom prst="ellipse">
            <a:avLst/>
          </a:prstGeom>
          <a:noFill/>
          <a:ln w="47625">
            <a:solidFill>
              <a:srgbClr val="FC0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674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37752"/>
              </p:ext>
            </p:extLst>
          </p:nvPr>
        </p:nvGraphicFramePr>
        <p:xfrm>
          <a:off x="2473158" y="3271528"/>
          <a:ext cx="8128000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65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8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9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67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. . .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>
            <a:stCxn id="16" idx="1"/>
          </p:cNvCxnSpPr>
          <p:nvPr/>
        </p:nvCxnSpPr>
        <p:spPr>
          <a:xfrm>
            <a:off x="3850105" y="3904038"/>
            <a:ext cx="0" cy="169805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7737" y="4102565"/>
            <a:ext cx="1590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are acknowledged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2463" y="1477216"/>
            <a:ext cx="352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Window Size = 100 bytes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0104" y="3142301"/>
            <a:ext cx="5320633" cy="1292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50105" y="3839424"/>
            <a:ext cx="5320633" cy="1292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9170738" y="3839424"/>
            <a:ext cx="0" cy="17626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50105" y="5401563"/>
            <a:ext cx="53206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77611" y="4933669"/>
            <a:ext cx="417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Size as advertised by the receiver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70737" y="1886054"/>
            <a:ext cx="250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Variables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Sf</a:t>
            </a:r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 = 201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Sn</a:t>
            </a:r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 = 261</a:t>
            </a:r>
            <a:endParaRPr lang="en-US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382085" y="3839424"/>
            <a:ext cx="0" cy="94719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82460" y="4043746"/>
            <a:ext cx="263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Outstanding Bytes </a:t>
            </a:r>
          </a:p>
          <a:p>
            <a:r>
              <a:rPr lang="en-US" dirty="0"/>
              <a:t>sent but not acknowledged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850104" y="4639152"/>
            <a:ext cx="2531981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852771" y="3271528"/>
            <a:ext cx="2531980" cy="567896"/>
          </a:xfrm>
          <a:prstGeom prst="rect">
            <a:avLst/>
          </a:prstGeom>
          <a:solidFill>
            <a:srgbClr val="FF6600">
              <a:alpha val="3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170947" y="2594195"/>
            <a:ext cx="0" cy="5481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08920" y="1890653"/>
            <a:ext cx="1209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outstanding byte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240379" y="2051069"/>
            <a:ext cx="120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byte to send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36082" y="2594195"/>
            <a:ext cx="0" cy="5481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55168" y="2624718"/>
            <a:ext cx="43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3366FF"/>
                </a:solidFill>
              </a:rPr>
              <a:t>S</a:t>
            </a:r>
            <a:r>
              <a:rPr lang="en-US" sz="2000" b="1" baseline="-19000" dirty="0" err="1">
                <a:solidFill>
                  <a:srgbClr val="3366FF"/>
                </a:solidFill>
              </a:rPr>
              <a:t>f</a:t>
            </a:r>
            <a:endParaRPr lang="en-US" sz="2000" b="1" baseline="-19000" dirty="0">
              <a:solidFill>
                <a:srgbClr val="3366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85814" y="2562477"/>
            <a:ext cx="490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3366FF"/>
                </a:solidFill>
              </a:rPr>
              <a:t>S</a:t>
            </a:r>
            <a:r>
              <a:rPr lang="en-US" sz="2000" b="1" baseline="-19000" dirty="0" err="1">
                <a:solidFill>
                  <a:srgbClr val="3366FF"/>
                </a:solidFill>
              </a:rPr>
              <a:t>n</a:t>
            </a:r>
            <a:endParaRPr lang="en-US" sz="2000" b="1" baseline="-19000" dirty="0">
              <a:solidFill>
                <a:srgbClr val="3366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17242" y="4043746"/>
            <a:ext cx="1590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cannot be sent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9160042" y="4633396"/>
            <a:ext cx="25052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384751" y="4633396"/>
            <a:ext cx="2775291" cy="575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785814" y="4043746"/>
            <a:ext cx="215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can be sent (Usable window)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216526" y="4652521"/>
            <a:ext cx="263357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">
            <a:extLst>
              <a:ext uri="{FF2B5EF4-FFF2-40B4-BE49-F238E27FC236}">
                <a16:creationId xmlns:a16="http://schemas.microsoft.com/office/drawing/2014/main" id="{7BFE1DB0-9154-6440-AA1D-0CE1D5C27A24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1" y="364959"/>
            <a:ext cx="100187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Sender Sliding Window</a:t>
            </a:r>
            <a:endParaRPr lang="en-CA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944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6" grpId="0" animBg="1"/>
      <p:bldP spid="28" grpId="0"/>
      <p:bldP spid="29" grpId="0"/>
      <p:bldP spid="32" grpId="0"/>
      <p:bldP spid="36" grpId="0" animBg="1"/>
      <p:bldP spid="43" grpId="0"/>
      <p:bldP spid="44" grpId="0"/>
      <p:bldP spid="46" grpId="0"/>
      <p:bldP spid="47" grpId="0"/>
      <p:bldP spid="48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627" y="177801"/>
            <a:ext cx="10018713" cy="838200"/>
          </a:xfrm>
        </p:spPr>
        <p:txBody>
          <a:bodyPr/>
          <a:lstStyle/>
          <a:p>
            <a:r>
              <a:rPr lang="en-US" dirty="0"/>
              <a:t>Buffers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046" y="1016001"/>
            <a:ext cx="10657863" cy="1724525"/>
          </a:xfrm>
        </p:spPr>
        <p:txBody>
          <a:bodyPr>
            <a:normAutofit lnSpcReduction="10000"/>
          </a:bodyPr>
          <a:lstStyle/>
          <a:p>
            <a:r>
              <a:rPr lang="x-none" dirty="0"/>
              <a:t>The sending and the receiving processes may not necessarily write or read</a:t>
            </a:r>
            <a:endParaRPr lang="en-US" dirty="0"/>
          </a:p>
          <a:p>
            <a:pPr marL="62865" indent="0">
              <a:buNone/>
            </a:pPr>
            <a:r>
              <a:rPr lang="en-US" dirty="0"/>
              <a:t>       </a:t>
            </a:r>
            <a:r>
              <a:rPr lang="x-none"/>
              <a:t>data </a:t>
            </a:r>
            <a:r>
              <a:rPr lang="x-none" dirty="0"/>
              <a:t>at the same rate</a:t>
            </a:r>
            <a:endParaRPr lang="en-US" dirty="0"/>
          </a:p>
          <a:p>
            <a:r>
              <a:rPr lang="x-none" dirty="0"/>
              <a:t> </a:t>
            </a:r>
            <a:r>
              <a:rPr lang="en-US" dirty="0"/>
              <a:t>S</a:t>
            </a:r>
            <a:r>
              <a:rPr lang="x-none" dirty="0"/>
              <a:t>o TCP will need to store the data in a place before it can process it</a:t>
            </a:r>
            <a:r>
              <a:rPr lang="x-none"/>
              <a:t>.  </a:t>
            </a:r>
            <a:endParaRPr lang="en-US" dirty="0"/>
          </a:p>
          <a:p>
            <a:r>
              <a:rPr lang="x-none"/>
              <a:t>That </a:t>
            </a:r>
            <a:r>
              <a:rPr lang="en-US" dirty="0"/>
              <a:t>storage </a:t>
            </a:r>
            <a:r>
              <a:rPr lang="x-none"/>
              <a:t> </a:t>
            </a:r>
            <a:r>
              <a:rPr lang="en-US" dirty="0"/>
              <a:t>s</a:t>
            </a:r>
            <a:r>
              <a:rPr lang="x-none"/>
              <a:t>pace </a:t>
            </a:r>
            <a:r>
              <a:rPr lang="x-none" dirty="0"/>
              <a:t>is known as </a:t>
            </a:r>
            <a:r>
              <a:rPr lang="x-none" b="1" dirty="0">
                <a:solidFill>
                  <a:srgbClr val="FF0000"/>
                </a:solidFill>
              </a:rPr>
              <a:t>buffer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94" y="2914316"/>
            <a:ext cx="9080500" cy="3467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675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D1391C-6A18-1C46-ABF9-D4C341AF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98" y="2522536"/>
            <a:ext cx="10617152" cy="290671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A6C8C70-F856-C14B-83DF-AFE986FA8777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1" y="379247"/>
            <a:ext cx="100187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Sliding of Sender Window</a:t>
            </a:r>
            <a:endParaRPr lang="en-CA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44944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166492" y="3226964"/>
          <a:ext cx="10336532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0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830">
                  <a:extLst>
                    <a:ext uri="{9D8B030D-6E8A-4147-A177-3AD203B41FA5}">
                      <a16:colId xmlns:a16="http://schemas.microsoft.com/office/drawing/2014/main" val="735052820"/>
                    </a:ext>
                  </a:extLst>
                </a:gridCol>
                <a:gridCol w="826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561">
                  <a:extLst>
                    <a:ext uri="{9D8B030D-6E8A-4147-A177-3AD203B41FA5}">
                      <a16:colId xmlns:a16="http://schemas.microsoft.com/office/drawing/2014/main" val="2146203190"/>
                    </a:ext>
                  </a:extLst>
                </a:gridCol>
                <a:gridCol w="896585">
                  <a:extLst>
                    <a:ext uri="{9D8B030D-6E8A-4147-A177-3AD203B41FA5}">
                      <a16:colId xmlns:a16="http://schemas.microsoft.com/office/drawing/2014/main" val="568807263"/>
                    </a:ext>
                  </a:extLst>
                </a:gridCol>
                <a:gridCol w="822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54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09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6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91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83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201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241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. . .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72463" y="1477216"/>
            <a:ext cx="352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Window Size = 100 bytes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1979" y="3091259"/>
            <a:ext cx="7512119" cy="1505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31981" y="3839423"/>
            <a:ext cx="7488434" cy="157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0020415" y="3839423"/>
            <a:ext cx="16553" cy="28757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2558983" y="6469937"/>
            <a:ext cx="7485115" cy="270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41034" y="5975640"/>
            <a:ext cx="417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Size as advertised by the receiver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70737" y="1886054"/>
            <a:ext cx="250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Variables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Sf</a:t>
            </a:r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 = 201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Sn</a:t>
            </a:r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 = 261</a:t>
            </a:r>
            <a:endParaRPr lang="en-US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7188212" y="3862559"/>
            <a:ext cx="2666" cy="160877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53493" y="4215078"/>
            <a:ext cx="263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Outstanding Bytes </a:t>
            </a:r>
          </a:p>
          <a:p>
            <a:r>
              <a:rPr lang="en-US" dirty="0"/>
              <a:t>sent but not acknowledged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2586780" y="4924818"/>
            <a:ext cx="4594302" cy="1710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641968" y="3305346"/>
            <a:ext cx="1415682" cy="491546"/>
          </a:xfrm>
          <a:prstGeom prst="rect">
            <a:avLst/>
          </a:prstGeom>
          <a:solidFill>
            <a:srgbClr val="FF6600">
              <a:alpha val="3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812DB3-5EC3-CC42-8310-BD94DF2F0E34}"/>
              </a:ext>
            </a:extLst>
          </p:cNvPr>
          <p:cNvGrpSpPr/>
          <p:nvPr/>
        </p:nvGrpSpPr>
        <p:grpSpPr>
          <a:xfrm>
            <a:off x="2499397" y="1716245"/>
            <a:ext cx="1209841" cy="1394338"/>
            <a:chOff x="2499397" y="1716245"/>
            <a:chExt cx="1209841" cy="139433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600064" y="2562477"/>
              <a:ext cx="0" cy="54810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499397" y="1716245"/>
              <a:ext cx="12098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outstanding byte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35125" y="2624726"/>
              <a:ext cx="435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3366FF"/>
                  </a:solidFill>
                </a:rPr>
                <a:t>S</a:t>
              </a:r>
              <a:r>
                <a:rPr lang="en-US" sz="2000" b="1" baseline="-19000" dirty="0" err="1">
                  <a:solidFill>
                    <a:srgbClr val="3366FF"/>
                  </a:solidFill>
                </a:rPr>
                <a:t>f</a:t>
              </a:r>
              <a:endParaRPr lang="en-US" sz="2000" b="1" baseline="-19000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880FF8-F39A-CA48-B444-E766C509FAA2}"/>
              </a:ext>
            </a:extLst>
          </p:cNvPr>
          <p:cNvGrpSpPr/>
          <p:nvPr/>
        </p:nvGrpSpPr>
        <p:grpSpPr>
          <a:xfrm>
            <a:off x="7062621" y="1748845"/>
            <a:ext cx="1209841" cy="1340364"/>
            <a:chOff x="6276198" y="1750895"/>
            <a:chExt cx="1209841" cy="1340364"/>
          </a:xfrm>
        </p:grpSpPr>
        <p:sp>
          <p:nvSpPr>
            <p:cNvPr id="44" name="TextBox 43"/>
            <p:cNvSpPr txBox="1"/>
            <p:nvPr/>
          </p:nvSpPr>
          <p:spPr>
            <a:xfrm>
              <a:off x="6276198" y="1750895"/>
              <a:ext cx="12098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Next byte to send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6785814" y="2543153"/>
              <a:ext cx="0" cy="54810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881118" y="2504102"/>
              <a:ext cx="4906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3366FF"/>
                  </a:solidFill>
                </a:rPr>
                <a:t>S</a:t>
              </a:r>
              <a:r>
                <a:rPr lang="en-US" sz="2000" b="1" baseline="-19000" dirty="0" err="1">
                  <a:solidFill>
                    <a:srgbClr val="3366FF"/>
                  </a:solidFill>
                </a:rPr>
                <a:t>n</a:t>
              </a:r>
              <a:endParaRPr lang="en-US" sz="2000" b="1" baseline="-19000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9B8FCF-39F6-6D4B-A643-270E4BC9DDE0}"/>
              </a:ext>
            </a:extLst>
          </p:cNvPr>
          <p:cNvGrpSpPr/>
          <p:nvPr/>
        </p:nvGrpSpPr>
        <p:grpSpPr>
          <a:xfrm>
            <a:off x="10020417" y="4142843"/>
            <a:ext cx="1655793" cy="790827"/>
            <a:chOff x="10020417" y="4142843"/>
            <a:chExt cx="1655793" cy="790827"/>
          </a:xfrm>
        </p:grpSpPr>
        <p:sp>
          <p:nvSpPr>
            <p:cNvPr id="48" name="TextBox 47"/>
            <p:cNvSpPr txBox="1"/>
            <p:nvPr/>
          </p:nvSpPr>
          <p:spPr>
            <a:xfrm>
              <a:off x="10085368" y="4142843"/>
              <a:ext cx="1590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Bytes that cannot be sent</a:t>
              </a:r>
            </a:p>
          </p:txBody>
        </p:sp>
        <p:cxnSp>
          <p:nvCxnSpPr>
            <p:cNvPr id="51" name="Straight Arrow Connector 50"/>
            <p:cNvCxnSpPr>
              <a:cxnSpLocks/>
            </p:cNvCxnSpPr>
            <p:nvPr/>
          </p:nvCxnSpPr>
          <p:spPr>
            <a:xfrm flipH="1">
              <a:off x="10020417" y="4933669"/>
              <a:ext cx="1585795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7188212" y="4903204"/>
            <a:ext cx="2848756" cy="2161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54034" y="4320263"/>
            <a:ext cx="215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can be sent (Usable window)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D394BD-CA5A-D142-832E-0BE8AD063ABB}"/>
              </a:ext>
            </a:extLst>
          </p:cNvPr>
          <p:cNvGrpSpPr/>
          <p:nvPr/>
        </p:nvGrpSpPr>
        <p:grpSpPr>
          <a:xfrm>
            <a:off x="585788" y="3915776"/>
            <a:ext cx="1973989" cy="2799349"/>
            <a:chOff x="585788" y="3915776"/>
            <a:chExt cx="1973989" cy="2799349"/>
          </a:xfrm>
        </p:grpSpPr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>
              <a:off x="2558983" y="3915776"/>
              <a:ext cx="794" cy="27993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41138" y="4304668"/>
              <a:ext cx="1590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Bytes that are acknowledged</a:t>
              </a:r>
            </a:p>
          </p:txBody>
        </p:sp>
        <p:cxnSp>
          <p:nvCxnSpPr>
            <p:cNvPr id="57" name="Straight Arrow Connector 56"/>
            <p:cNvCxnSpPr>
              <a:cxnSpLocks/>
            </p:cNvCxnSpPr>
            <p:nvPr/>
          </p:nvCxnSpPr>
          <p:spPr>
            <a:xfrm flipV="1">
              <a:off x="585788" y="4915967"/>
              <a:ext cx="1973989" cy="1770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B4B2850-8AE1-F04F-B022-DEFDAEC5D9D9}"/>
              </a:ext>
            </a:extLst>
          </p:cNvPr>
          <p:cNvSpPr txBox="1"/>
          <p:nvPr/>
        </p:nvSpPr>
        <p:spPr>
          <a:xfrm>
            <a:off x="322006" y="1258974"/>
            <a:ext cx="5966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#Sender receives a segment with ACK 241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And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rwnd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= </a:t>
            </a:r>
            <a:r>
              <a:rPr lang="en-US" sz="2000" b="1" dirty="0">
                <a:latin typeface="Corbel" panose="020B0503020204020204" pitchFamily="34" charset="0"/>
              </a:rPr>
              <a:t>60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320BDCC-73CC-614A-B358-EDDA49205851}"/>
              </a:ext>
            </a:extLst>
          </p:cNvPr>
          <p:cNvGrpSpPr/>
          <p:nvPr/>
        </p:nvGrpSpPr>
        <p:grpSpPr>
          <a:xfrm>
            <a:off x="4324798" y="1696920"/>
            <a:ext cx="1209841" cy="1394338"/>
            <a:chOff x="2499397" y="1716245"/>
            <a:chExt cx="1209841" cy="139433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88B66B-7328-E243-A0FB-B57335017AA9}"/>
                </a:ext>
              </a:extLst>
            </p:cNvPr>
            <p:cNvCxnSpPr/>
            <p:nvPr/>
          </p:nvCxnSpPr>
          <p:spPr>
            <a:xfrm>
              <a:off x="2600064" y="2562477"/>
              <a:ext cx="0" cy="54810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0F5481-0C32-E04A-9D0E-83C0A2E39A03}"/>
                </a:ext>
              </a:extLst>
            </p:cNvPr>
            <p:cNvSpPr txBox="1"/>
            <p:nvPr/>
          </p:nvSpPr>
          <p:spPr>
            <a:xfrm>
              <a:off x="2499397" y="1716245"/>
              <a:ext cx="12098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outstanding byte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23FD85-0865-6048-88E6-5D30340E426B}"/>
                </a:ext>
              </a:extLst>
            </p:cNvPr>
            <p:cNvSpPr txBox="1"/>
            <p:nvPr/>
          </p:nvSpPr>
          <p:spPr>
            <a:xfrm>
              <a:off x="2735125" y="2624726"/>
              <a:ext cx="435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3366FF"/>
                  </a:solidFill>
                </a:rPr>
                <a:t>S</a:t>
              </a:r>
              <a:r>
                <a:rPr lang="en-US" sz="2000" b="1" baseline="-19000" dirty="0" err="1">
                  <a:solidFill>
                    <a:srgbClr val="3366FF"/>
                  </a:solidFill>
                </a:rPr>
                <a:t>f</a:t>
              </a:r>
              <a:endParaRPr lang="en-US" sz="2000" b="1" baseline="-19000" dirty="0">
                <a:solidFill>
                  <a:srgbClr val="3366FF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52AFE22-6DF2-2541-8F25-FF07D296D5F3}"/>
              </a:ext>
            </a:extLst>
          </p:cNvPr>
          <p:cNvSpPr/>
          <p:nvPr/>
        </p:nvSpPr>
        <p:spPr>
          <a:xfrm flipV="1">
            <a:off x="4074203" y="3087158"/>
            <a:ext cx="5969894" cy="1738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298D6B0-1986-A344-AE2C-E05F661372E3}"/>
              </a:ext>
            </a:extLst>
          </p:cNvPr>
          <p:cNvSpPr/>
          <p:nvPr/>
        </p:nvSpPr>
        <p:spPr>
          <a:xfrm flipV="1">
            <a:off x="4070639" y="3854770"/>
            <a:ext cx="5969894" cy="1738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800FB5-C263-3946-9D3F-E180DC3088B9}"/>
              </a:ext>
            </a:extLst>
          </p:cNvPr>
          <p:cNvGrpSpPr/>
          <p:nvPr/>
        </p:nvGrpSpPr>
        <p:grpSpPr>
          <a:xfrm>
            <a:off x="2155032" y="4039421"/>
            <a:ext cx="1936279" cy="2799349"/>
            <a:chOff x="623498" y="3915776"/>
            <a:chExt cx="1936279" cy="279934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E628E7B-3CAB-B242-82F7-6BB4C4300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8983" y="3915776"/>
              <a:ext cx="794" cy="27993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74E2B4-A2BB-3B4C-B999-4197707147B9}"/>
                </a:ext>
              </a:extLst>
            </p:cNvPr>
            <p:cNvSpPr txBox="1"/>
            <p:nvPr/>
          </p:nvSpPr>
          <p:spPr>
            <a:xfrm>
              <a:off x="941138" y="4304668"/>
              <a:ext cx="1590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Bytes that are acknowledged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C34F336-FB4A-4240-9ECB-0B41735D73E3}"/>
                </a:ext>
              </a:extLst>
            </p:cNvPr>
            <p:cNvCxnSpPr>
              <a:cxnSpLocks/>
            </p:cNvCxnSpPr>
            <p:nvPr/>
          </p:nvCxnSpPr>
          <p:spPr>
            <a:xfrm>
              <a:off x="623498" y="4913579"/>
              <a:ext cx="1936279" cy="23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92E8268-1674-594D-81A8-A804944FBD70}"/>
              </a:ext>
            </a:extLst>
          </p:cNvPr>
          <p:cNvSpPr txBox="1"/>
          <p:nvPr/>
        </p:nvSpPr>
        <p:spPr>
          <a:xfrm>
            <a:off x="4070639" y="4297546"/>
            <a:ext cx="263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Outstanding Bytes </a:t>
            </a:r>
          </a:p>
          <a:p>
            <a:r>
              <a:rPr lang="en-US" dirty="0"/>
              <a:t>sent but not acknowledged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72AB43-FB20-E348-A1D9-5ED55722E6D7}"/>
              </a:ext>
            </a:extLst>
          </p:cNvPr>
          <p:cNvCxnSpPr>
            <a:cxnSpLocks/>
          </p:cNvCxnSpPr>
          <p:nvPr/>
        </p:nvCxnSpPr>
        <p:spPr>
          <a:xfrm>
            <a:off x="4074203" y="4820766"/>
            <a:ext cx="3106879" cy="537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8A07991-B197-C640-BE79-8168483D849A}"/>
              </a:ext>
            </a:extLst>
          </p:cNvPr>
          <p:cNvSpPr/>
          <p:nvPr/>
        </p:nvSpPr>
        <p:spPr>
          <a:xfrm>
            <a:off x="11372850" y="3261056"/>
            <a:ext cx="600075" cy="6952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b="1" dirty="0">
                <a:solidFill>
                  <a:schemeClr val="tx1"/>
                </a:solidFill>
              </a:rPr>
              <a:t>340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CEA5B1-1905-DC49-961F-DB3212461C1C}"/>
              </a:ext>
            </a:extLst>
          </p:cNvPr>
          <p:cNvSpPr/>
          <p:nvPr/>
        </p:nvSpPr>
        <p:spPr>
          <a:xfrm flipV="1">
            <a:off x="10018114" y="3080629"/>
            <a:ext cx="1954811" cy="1583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D97A84-F136-414D-BF51-80EBFADD914E}"/>
              </a:ext>
            </a:extLst>
          </p:cNvPr>
          <p:cNvSpPr/>
          <p:nvPr/>
        </p:nvSpPr>
        <p:spPr>
          <a:xfrm flipV="1">
            <a:off x="10040972" y="3862559"/>
            <a:ext cx="1954811" cy="1583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E913B8-9B37-DA4F-839E-2EE589B76580}"/>
              </a:ext>
            </a:extLst>
          </p:cNvPr>
          <p:cNvSpPr/>
          <p:nvPr/>
        </p:nvSpPr>
        <p:spPr>
          <a:xfrm>
            <a:off x="969710" y="1584341"/>
            <a:ext cx="1399235" cy="456310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rgbClr val="C00000"/>
                </a:solidFill>
              </a:rPr>
              <a:t>r</a:t>
            </a:r>
            <a:r>
              <a:rPr lang="en-BD" sz="1800" b="1" dirty="0">
                <a:solidFill>
                  <a:srgbClr val="C00000"/>
                </a:solidFill>
              </a:rPr>
              <a:t>wnd = 100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D1FFF-A629-2C41-8A72-76101ABD23A0}"/>
              </a:ext>
            </a:extLst>
          </p:cNvPr>
          <p:cNvCxnSpPr>
            <a:cxnSpLocks/>
          </p:cNvCxnSpPr>
          <p:nvPr/>
        </p:nvCxnSpPr>
        <p:spPr>
          <a:xfrm flipH="1">
            <a:off x="11995783" y="4107148"/>
            <a:ext cx="4846" cy="27316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0261C8-834E-0347-B80B-EA8BE73FF6EE}"/>
              </a:ext>
            </a:extLst>
          </p:cNvPr>
          <p:cNvCxnSpPr>
            <a:cxnSpLocks/>
          </p:cNvCxnSpPr>
          <p:nvPr/>
        </p:nvCxnSpPr>
        <p:spPr>
          <a:xfrm>
            <a:off x="7188212" y="5286260"/>
            <a:ext cx="4807571" cy="291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">
            <a:extLst>
              <a:ext uri="{FF2B5EF4-FFF2-40B4-BE49-F238E27FC236}">
                <a16:creationId xmlns:a16="http://schemas.microsoft.com/office/drawing/2014/main" id="{F0766082-5399-7B47-B16E-F9580351A8C9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1" y="379247"/>
            <a:ext cx="100187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Sliding of Sender Window</a:t>
            </a:r>
            <a:endParaRPr lang="en-CA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4090517" y="6274566"/>
            <a:ext cx="5927597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DE06273-EE8B-DC47-B286-7CF141161CC7}"/>
              </a:ext>
            </a:extLst>
          </p:cNvPr>
          <p:cNvSpPr txBox="1"/>
          <p:nvPr/>
        </p:nvSpPr>
        <p:spPr>
          <a:xfrm>
            <a:off x="10262254" y="1888990"/>
            <a:ext cx="1303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Variables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Sf = 241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Sn</a:t>
            </a:r>
            <a:r>
              <a:rPr lang="en-US" sz="2000" b="1" dirty="0">
                <a:solidFill>
                  <a:srgbClr val="0070C0"/>
                </a:solidFill>
                <a:latin typeface="Corbel" panose="020B0503020204020204" pitchFamily="34" charset="0"/>
              </a:rPr>
              <a:t> = 261</a:t>
            </a:r>
            <a:endParaRPr lang="en-US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47280-2E04-7F4B-802B-A0FDAFBC5B6E}"/>
              </a:ext>
            </a:extLst>
          </p:cNvPr>
          <p:cNvCxnSpPr>
            <a:cxnSpLocks/>
          </p:cNvCxnSpPr>
          <p:nvPr/>
        </p:nvCxnSpPr>
        <p:spPr>
          <a:xfrm>
            <a:off x="4107625" y="6620838"/>
            <a:ext cx="7888158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106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9" grpId="0"/>
      <p:bldP spid="32" grpId="0"/>
      <p:bldP spid="36" grpId="0" animBg="1"/>
      <p:bldP spid="36" grpId="1" animBg="1"/>
      <p:bldP spid="35" grpId="0"/>
      <p:bldP spid="59" grpId="0" animBg="1"/>
      <p:bldP spid="60" grpId="0" animBg="1"/>
      <p:bldP spid="65" grpId="0"/>
      <p:bldP spid="69" grpId="0" animBg="1"/>
      <p:bldP spid="70" grpId="0" animBg="1"/>
      <p:bldP spid="72" grpId="0" animBg="1"/>
      <p:bldP spid="7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73158" y="3271528"/>
          <a:ext cx="8128000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65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8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9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67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. . . . .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. . .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3851767" y="3985561"/>
            <a:ext cx="1" cy="194869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84311" y="3928320"/>
            <a:ext cx="1900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have already been pulled by the process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1584" y="6231546"/>
            <a:ext cx="852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rwnd</a:t>
            </a:r>
            <a:r>
              <a:rPr lang="en-US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=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buffer size – number of bytes to be pulled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82085" y="3142186"/>
            <a:ext cx="2788652" cy="1149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79423" y="3839424"/>
            <a:ext cx="2791315" cy="1292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9170738" y="3839424"/>
            <a:ext cx="0" cy="19898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833351" y="5602978"/>
            <a:ext cx="53206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87027" y="5231123"/>
            <a:ext cx="417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window and allocated buffer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6382085" y="3839424"/>
            <a:ext cx="0" cy="127550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82461" y="4043746"/>
            <a:ext cx="21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received and acknowledged, waiting to be consumed by process  </a:t>
            </a:r>
          </a:p>
          <a:p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850105" y="4814240"/>
            <a:ext cx="2531981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852771" y="3271527"/>
            <a:ext cx="2531980" cy="638939"/>
          </a:xfrm>
          <a:prstGeom prst="rect">
            <a:avLst/>
          </a:prstGeom>
          <a:solidFill>
            <a:srgbClr val="FF6600">
              <a:alpha val="3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170947" y="2594195"/>
            <a:ext cx="0" cy="5481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08920" y="1890653"/>
            <a:ext cx="1209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byte to be pulled by process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68248" y="1952048"/>
            <a:ext cx="1209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byte expected to receive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636082" y="2594195"/>
            <a:ext cx="0" cy="5481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85814" y="2562477"/>
            <a:ext cx="490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R</a:t>
            </a:r>
            <a:r>
              <a:rPr lang="en-US" sz="2000" b="1" baseline="-19000" dirty="0">
                <a:solidFill>
                  <a:srgbClr val="3366FF"/>
                </a:solidFill>
              </a:rPr>
              <a:t>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17242" y="4043746"/>
            <a:ext cx="1590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cannot be received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9160042" y="4803455"/>
            <a:ext cx="25052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387069" y="4803455"/>
            <a:ext cx="2775291" cy="575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785814" y="4043746"/>
            <a:ext cx="2157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Bytes that can be received from the sender</a:t>
            </a:r>
          </a:p>
          <a:p>
            <a:r>
              <a:rPr lang="en-US" dirty="0"/>
              <a:t>Receive window(</a:t>
            </a:r>
            <a:r>
              <a:rPr lang="en-US" dirty="0" err="1"/>
              <a:t>rwnd</a:t>
            </a:r>
            <a:r>
              <a:rPr lang="en-US" dirty="0"/>
              <a:t>)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235250" y="4814240"/>
            <a:ext cx="263357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">
            <a:extLst>
              <a:ext uri="{FF2B5EF4-FFF2-40B4-BE49-F238E27FC236}">
                <a16:creationId xmlns:a16="http://schemas.microsoft.com/office/drawing/2014/main" id="{7BFE1DB0-9154-6440-AA1D-0CE1D5C27A24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1" y="364959"/>
            <a:ext cx="100187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Receiver Sliding Window</a:t>
            </a:r>
            <a:endParaRPr lang="en-CA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E558F0-F377-C14F-A8C5-7C1E9607A085}"/>
              </a:ext>
            </a:extLst>
          </p:cNvPr>
          <p:cNvSpPr txBox="1"/>
          <p:nvPr/>
        </p:nvSpPr>
        <p:spPr>
          <a:xfrm>
            <a:off x="8272463" y="1477216"/>
            <a:ext cx="3529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Window Size = 100 bytes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682F0-4311-4245-A669-6B2CED1989AE}"/>
              </a:ext>
            </a:extLst>
          </p:cNvPr>
          <p:cNvSpPr/>
          <p:nvPr/>
        </p:nvSpPr>
        <p:spPr>
          <a:xfrm>
            <a:off x="10072073" y="6265625"/>
            <a:ext cx="159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rbel" panose="020B0503020204020204" pitchFamily="34" charset="0"/>
              </a:rPr>
              <a:t>= 40 bytes</a:t>
            </a:r>
            <a:endParaRPr lang="en-BD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186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 animBg="1"/>
      <p:bldP spid="28" grpId="0"/>
      <p:bldP spid="32" grpId="0"/>
      <p:bldP spid="36" grpId="0" animBg="1"/>
      <p:bldP spid="43" grpId="0"/>
      <p:bldP spid="44" grpId="0"/>
      <p:bldP spid="47" grpId="0"/>
      <p:bldP spid="48" grpId="0"/>
      <p:bldP spid="55" grpId="0"/>
      <p:bldP spid="34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F73870-5BBD-184B-8AE5-6ACA8836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2571750"/>
            <a:ext cx="10007600" cy="24003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BA93151-04DA-574C-8E62-4C868CA87ACC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1" y="379247"/>
            <a:ext cx="100187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Sliding of Receiver Window</a:t>
            </a:r>
            <a:endParaRPr lang="en-CA" dirty="0">
              <a:effectLst>
                <a:outerShdw blurRad="38100" dist="38100" dir="2700000" algn="tl">
                  <a:srgbClr val="C0C0C0"/>
                </a:outerShdw>
              </a:effectLst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53660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38" y="3140245"/>
            <a:ext cx="2274634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Example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238" y="1622527"/>
            <a:ext cx="2297364" cy="57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6842" y="1564105"/>
            <a:ext cx="3689684" cy="510673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91" y="1908277"/>
            <a:ext cx="3263900" cy="93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105" y="2194027"/>
            <a:ext cx="3352133" cy="850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900" y="2194027"/>
            <a:ext cx="2270626" cy="8686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13602" y="1537956"/>
            <a:ext cx="3697704" cy="494631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105" y="3768901"/>
            <a:ext cx="3225800" cy="92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238" y="3947019"/>
            <a:ext cx="2274634" cy="6851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2526" y="3941587"/>
            <a:ext cx="3289300" cy="990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6526" y="4862095"/>
            <a:ext cx="2286000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774" y="5476469"/>
            <a:ext cx="3276600" cy="9906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05" y="1219932"/>
            <a:ext cx="935789" cy="6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991" y="1102098"/>
            <a:ext cx="577515" cy="69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5572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Example </a:t>
            </a:r>
            <a:r>
              <a:rPr lang="en-US" dirty="0" err="1"/>
              <a:t>Contd</a:t>
            </a:r>
            <a:r>
              <a:rPr lang="en-US" dirty="0"/>
              <a:t>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05" y="1219932"/>
            <a:ext cx="935789" cy="6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991" y="1102098"/>
            <a:ext cx="673385" cy="80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36842" y="1564105"/>
            <a:ext cx="3689684" cy="510673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13602" y="1537956"/>
            <a:ext cx="3697704" cy="494631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7803-211A-C644-9CBF-3B1EC8679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09" y="1992848"/>
            <a:ext cx="3561513" cy="963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90624-F404-E342-9898-074DE6C3E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526" y="2023771"/>
            <a:ext cx="3463675" cy="1007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55853A-54A1-2744-9846-9513822E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798" y="2080995"/>
            <a:ext cx="2082800" cy="787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F62DDB-D32B-194F-934E-C55B0A62F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2932" y="3319897"/>
            <a:ext cx="2286000" cy="663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34CC82-05A5-2041-9219-586F2AEC3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329" y="3352371"/>
            <a:ext cx="3689197" cy="927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64F0EF-F3CE-9D48-B3D4-B232BDDCC6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1009" y="4618360"/>
            <a:ext cx="3527433" cy="11436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4BC04B-D5CC-B944-9A1E-1C65BCF98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2901" y="4542095"/>
            <a:ext cx="3622924" cy="10641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A70478-6A26-4445-B548-F3D81C9B1F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6798" y="4730079"/>
            <a:ext cx="2237370" cy="726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2756F6-D738-EF44-83D4-D10ADAF012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5250" y="5632618"/>
            <a:ext cx="469900" cy="520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7B50F-C999-5E4A-959C-EBC4FFABF7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5038" y="5632618"/>
            <a:ext cx="4699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0117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97CE-C51E-344F-A3CA-3ED34981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Shrinking of Windows</a:t>
            </a:r>
            <a:endParaRPr lang="en-B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CDC7B-11F3-B14E-A8AE-C882271B5F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700214"/>
            <a:ext cx="11320463" cy="3443286"/>
          </a:xfrm>
        </p:spPr>
        <p:txBody>
          <a:bodyPr>
            <a:normAutofit/>
          </a:bodyPr>
          <a:lstStyle/>
          <a:p>
            <a:r>
              <a:rPr lang="en-GB" sz="3200" dirty="0"/>
              <a:t>The receive window cannot shrink</a:t>
            </a:r>
          </a:p>
          <a:p>
            <a:r>
              <a:rPr lang="en-GB" sz="3200" dirty="0"/>
              <a:t>The send window can shrink if the receiver defines a such value for </a:t>
            </a:r>
            <a:r>
              <a:rPr lang="en-GB" sz="3200" dirty="0" err="1"/>
              <a:t>rwnd</a:t>
            </a:r>
            <a:endParaRPr lang="en-GB" sz="3200" dirty="0"/>
          </a:p>
          <a:p>
            <a:r>
              <a:rPr lang="en-GB" sz="3200" dirty="0"/>
              <a:t>However, some implementations do not allow shrinking of the send window</a:t>
            </a:r>
          </a:p>
          <a:p>
            <a:r>
              <a:rPr lang="en-GB" dirty="0"/>
              <a:t> </a:t>
            </a:r>
            <a:r>
              <a:rPr lang="en-GB" sz="3200" dirty="0"/>
              <a:t>The receiver needs to keep the following relationship</a:t>
            </a:r>
          </a:p>
          <a:p>
            <a:endParaRPr lang="en-GB" sz="3200" dirty="0"/>
          </a:p>
          <a:p>
            <a:endParaRPr lang="en-B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76F0-D2D7-A348-AA22-D75E6E276833}"/>
              </a:ext>
            </a:extLst>
          </p:cNvPr>
          <p:cNvSpPr/>
          <p:nvPr/>
        </p:nvSpPr>
        <p:spPr>
          <a:xfrm>
            <a:off x="1376362" y="5257799"/>
            <a:ext cx="9439275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new </a:t>
            </a:r>
            <a:r>
              <a:rPr lang="en-GB" sz="32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ackNo</a:t>
            </a:r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+ new </a:t>
            </a:r>
            <a:r>
              <a:rPr lang="en-GB" sz="32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rwnd</a:t>
            </a:r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≥ last </a:t>
            </a:r>
            <a:r>
              <a:rPr lang="en-GB" sz="32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ackNo</a:t>
            </a:r>
            <a:r>
              <a:rPr lang="en-GB" sz="32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+ last </a:t>
            </a:r>
            <a:r>
              <a:rPr lang="en-GB" sz="32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rwnd</a:t>
            </a:r>
            <a:endParaRPr lang="en-GB" sz="3200" b="1" dirty="0">
              <a:solidFill>
                <a:schemeClr val="accent6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25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95BD3-6302-FC45-910A-BE5A5BF7F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80" y="1999625"/>
            <a:ext cx="8813800" cy="1882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B4B70-85C7-7847-8B4F-5E6D2F21D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50" y="3885325"/>
            <a:ext cx="4025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0B5EA-A613-B04F-BA88-AA7C96D0E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680" y="4288744"/>
            <a:ext cx="8913813" cy="2213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655C0-8571-254D-829C-BEAE7D85F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150" y="6502400"/>
            <a:ext cx="6184900" cy="355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DB062D-0B71-F742-945A-660E54FC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>
            <a:normAutofit/>
          </a:bodyPr>
          <a:lstStyle/>
          <a:p>
            <a:r>
              <a:rPr lang="en-GB" dirty="0"/>
              <a:t>Shrinking of Windows</a:t>
            </a:r>
            <a:endParaRPr lang="en-B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B564A-1A34-C746-A6D6-EB956387268B}"/>
              </a:ext>
            </a:extLst>
          </p:cNvPr>
          <p:cNvSpPr/>
          <p:nvPr/>
        </p:nvSpPr>
        <p:spPr>
          <a:xfrm>
            <a:off x="2182017" y="1273294"/>
            <a:ext cx="823912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new </a:t>
            </a:r>
            <a:r>
              <a:rPr lang="en-GB" sz="28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ackNo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+ new </a:t>
            </a:r>
            <a:r>
              <a:rPr lang="en-GB" sz="28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rwnd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≥ last </a:t>
            </a:r>
            <a:r>
              <a:rPr lang="en-GB" sz="28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ackNo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+ last </a:t>
            </a:r>
            <a:r>
              <a:rPr lang="en-GB" sz="2800" b="1" dirty="0" err="1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rwnd</a:t>
            </a:r>
            <a:endParaRPr lang="en-GB" sz="2800" b="1" dirty="0">
              <a:solidFill>
                <a:schemeClr val="accent6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3718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326A-4F18-3F40-9E16-DFC55AFE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198436"/>
            <a:ext cx="10018713" cy="1147765"/>
          </a:xfrm>
        </p:spPr>
        <p:txBody>
          <a:bodyPr/>
          <a:lstStyle/>
          <a:p>
            <a:r>
              <a:rPr lang="en-BD" dirty="0"/>
              <a:t>Different TCP Sliding Window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6E15E-4F10-9943-BC20-053B0289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09" y="3429000"/>
            <a:ext cx="10018713" cy="3757613"/>
          </a:xfrm>
        </p:spPr>
        <p:txBody>
          <a:bodyPr>
            <a:normAutofit/>
          </a:bodyPr>
          <a:lstStyle/>
          <a:p>
            <a:r>
              <a:rPr lang="en-BD" sz="2800" b="1" dirty="0">
                <a:solidFill>
                  <a:srgbClr val="0070C0"/>
                </a:solidFill>
              </a:rPr>
              <a:t>Go Back N Protocol</a:t>
            </a:r>
          </a:p>
          <a:p>
            <a:pPr lvl="1"/>
            <a:r>
              <a:rPr lang="en-GB" sz="2400" dirty="0"/>
              <a:t>If the sent segment are are found corrupted or lost then all the segments are re-transmitted from the lost segment to the last segment transmitted</a:t>
            </a:r>
          </a:p>
          <a:p>
            <a:pPr lvl="1"/>
            <a:r>
              <a:rPr lang="en-GB" sz="2400" dirty="0"/>
              <a:t>Do not keep track of out of order segments</a:t>
            </a:r>
          </a:p>
          <a:p>
            <a:pPr lvl="1"/>
            <a:r>
              <a:rPr lang="en-GB" sz="2400" dirty="0"/>
              <a:t>Efficient for less noisy channel</a:t>
            </a:r>
            <a:endParaRPr lang="en-BD" sz="2400" dirty="0"/>
          </a:p>
          <a:p>
            <a:endParaRPr lang="en-B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4ACB8-6518-AA4F-ADD5-019FEC35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1346201"/>
            <a:ext cx="2895600" cy="2364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9960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9E575F6-4D04-2B44-9787-B7953E475639}"/>
              </a:ext>
            </a:extLst>
          </p:cNvPr>
          <p:cNvSpPr txBox="1">
            <a:spLocks/>
          </p:cNvSpPr>
          <p:nvPr/>
        </p:nvSpPr>
        <p:spPr>
          <a:xfrm>
            <a:off x="1269998" y="1346201"/>
            <a:ext cx="10018713" cy="507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43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610"/>
              <a:buFont typeface="Wingdings" charset="2"/>
              <a:buChar char="§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943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943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9433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61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BD" sz="3600" b="1" dirty="0">
                <a:solidFill>
                  <a:srgbClr val="0070C0"/>
                </a:solidFill>
              </a:rPr>
              <a:t>Selective Repeat Protocol</a:t>
            </a:r>
          </a:p>
          <a:p>
            <a:pPr lvl="1"/>
            <a:r>
              <a:rPr lang="en-GB" sz="3200" dirty="0"/>
              <a:t>Only those segments are re-transmitted which are found lost or corrupted</a:t>
            </a:r>
          </a:p>
          <a:p>
            <a:pPr lvl="1"/>
            <a:r>
              <a:rPr lang="en-GB" sz="3200" dirty="0"/>
              <a:t>Keep track of out of order segments at the receiver side</a:t>
            </a:r>
          </a:p>
          <a:p>
            <a:pPr lvl="1"/>
            <a:r>
              <a:rPr lang="en-GB" sz="3200" dirty="0"/>
              <a:t>More efficient for noisy channels</a:t>
            </a:r>
          </a:p>
          <a:p>
            <a:pPr lvl="1"/>
            <a:r>
              <a:rPr lang="en-GB" sz="3200" dirty="0"/>
              <a:t>Widely used in TCP</a:t>
            </a:r>
            <a:endParaRPr lang="en-BD" sz="3200" dirty="0"/>
          </a:p>
          <a:p>
            <a:endParaRPr lang="en-B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DAB5B0-1538-1B4E-A0A3-EB834B5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198436"/>
            <a:ext cx="10018713" cy="1147765"/>
          </a:xfrm>
        </p:spPr>
        <p:txBody>
          <a:bodyPr/>
          <a:lstStyle/>
          <a:p>
            <a:r>
              <a:rPr lang="en-BD" dirty="0"/>
              <a:t>Different TCP Sliding Window Protocols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0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995" y="346910"/>
            <a:ext cx="10018713" cy="677779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995" y="1263314"/>
            <a:ext cx="10246114" cy="1557423"/>
          </a:xfrm>
        </p:spPr>
        <p:txBody>
          <a:bodyPr>
            <a:normAutofit/>
          </a:bodyPr>
          <a:lstStyle/>
          <a:p>
            <a:r>
              <a:rPr lang="en-US" dirty="0"/>
              <a:t>The network layer, as a service provider for TCP, needs to send data in packets, not as a stream of bytes.</a:t>
            </a:r>
          </a:p>
          <a:p>
            <a:r>
              <a:rPr lang="en-US" dirty="0"/>
              <a:t>So TCP groups a number of bytes together into a packet called a </a:t>
            </a:r>
            <a:r>
              <a:rPr lang="en-US" b="1" dirty="0">
                <a:solidFill>
                  <a:srgbClr val="FF0000"/>
                </a:solidFill>
              </a:rPr>
              <a:t>segment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53" y="3186387"/>
            <a:ext cx="9321800" cy="3479800"/>
          </a:xfrm>
          <a:prstGeom prst="rect">
            <a:avLst/>
          </a:prstGeom>
        </p:spPr>
      </p:pic>
      <p:sp>
        <p:nvSpPr>
          <p:cNvPr id="5" name="Action Button: Back or Previous 4">
            <a:hlinkClick r:id="rId4" action="ppaction://hlinksldjump" highlightClick="1"/>
          </p:cNvPr>
          <p:cNvSpPr/>
          <p:nvPr/>
        </p:nvSpPr>
        <p:spPr>
          <a:xfrm>
            <a:off x="11483474" y="6104713"/>
            <a:ext cx="561473" cy="37431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219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4311" y="685800"/>
            <a:ext cx="10018713" cy="814388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>
                <a:latin typeface="Corbel" panose="020B0503020204020204" pitchFamily="34" charset="0"/>
              </a:rPr>
              <a:t>Overall Flow control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4310" y="1776411"/>
            <a:ext cx="10018713" cy="4395789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200" dirty="0">
                <a:latin typeface="Corbel" panose="020B0503020204020204" pitchFamily="34" charset="0"/>
              </a:rPr>
              <a:t>The initial window size is agreed during the </a:t>
            </a:r>
            <a:r>
              <a:rPr lang="en-GB" sz="3200" b="1" dirty="0">
                <a:solidFill>
                  <a:srgbClr val="0070C0"/>
                </a:solidFill>
                <a:latin typeface="Corbel" panose="020B0503020204020204" pitchFamily="34" charset="0"/>
              </a:rPr>
              <a:t>three-way handshake.</a:t>
            </a:r>
          </a:p>
          <a:p>
            <a:pPr eaLnBrk="1" hangingPunct="1"/>
            <a:endParaRPr lang="en-GB" sz="3200" dirty="0">
              <a:solidFill>
                <a:srgbClr val="6600CC"/>
              </a:solidFill>
              <a:latin typeface="Corbel" panose="020B0503020204020204" pitchFamily="34" charset="0"/>
            </a:endParaRPr>
          </a:p>
          <a:p>
            <a:pPr eaLnBrk="1" hangingPunct="1"/>
            <a:r>
              <a:rPr lang="en-GB" sz="3200" dirty="0">
                <a:latin typeface="Corbel" panose="020B0503020204020204" pitchFamily="34" charset="0"/>
              </a:rPr>
              <a:t>If this is too much for the receiver and it </a:t>
            </a:r>
            <a:r>
              <a:rPr lang="en-GB" sz="3200" b="1" dirty="0">
                <a:solidFill>
                  <a:srgbClr val="0070C0"/>
                </a:solidFill>
                <a:latin typeface="Corbel" panose="020B0503020204020204" pitchFamily="34" charset="0"/>
              </a:rPr>
              <a:t>loses data</a:t>
            </a:r>
            <a:r>
              <a:rPr lang="en-GB" sz="3200" dirty="0">
                <a:latin typeface="Corbel" panose="020B0503020204020204" pitchFamily="34" charset="0"/>
              </a:rPr>
              <a:t> (e.g. buffer overflow) then it can </a:t>
            </a:r>
            <a:r>
              <a:rPr lang="en-GB" sz="3200" b="1" dirty="0">
                <a:solidFill>
                  <a:srgbClr val="0070C0"/>
                </a:solidFill>
                <a:latin typeface="Corbel" panose="020B0503020204020204" pitchFamily="34" charset="0"/>
              </a:rPr>
              <a:t>decrease</a:t>
            </a:r>
            <a:r>
              <a:rPr lang="en-GB" sz="3200" dirty="0">
                <a:latin typeface="Corbel" panose="020B0503020204020204" pitchFamily="34" charset="0"/>
              </a:rPr>
              <a:t> the window size.</a:t>
            </a:r>
          </a:p>
          <a:p>
            <a:pPr eaLnBrk="1" hangingPunct="1"/>
            <a:endParaRPr lang="en-GB" sz="3200" dirty="0">
              <a:latin typeface="Corbel" panose="020B0503020204020204" pitchFamily="34" charset="0"/>
            </a:endParaRPr>
          </a:p>
          <a:p>
            <a:pPr eaLnBrk="1" hangingPunct="1"/>
            <a:r>
              <a:rPr lang="en-GB" sz="3200" dirty="0">
                <a:latin typeface="Corbel" panose="020B0503020204020204" pitchFamily="34" charset="0"/>
              </a:rPr>
              <a:t>If </a:t>
            </a:r>
            <a:r>
              <a:rPr lang="en-GB" sz="3200" b="1" dirty="0">
                <a:solidFill>
                  <a:srgbClr val="0070C0"/>
                </a:solidFill>
                <a:latin typeface="Corbel" panose="020B0503020204020204" pitchFamily="34" charset="0"/>
              </a:rPr>
              <a:t>all is well</a:t>
            </a:r>
            <a:r>
              <a:rPr lang="en-GB" sz="3200" dirty="0">
                <a:latin typeface="Corbel" panose="020B0503020204020204" pitchFamily="34" charset="0"/>
              </a:rPr>
              <a:t> then the receiver will </a:t>
            </a:r>
            <a:r>
              <a:rPr lang="en-GB" sz="3200" b="1" dirty="0">
                <a:solidFill>
                  <a:srgbClr val="0070C0"/>
                </a:solidFill>
                <a:latin typeface="Corbel" panose="020B0503020204020204" pitchFamily="34" charset="0"/>
              </a:rPr>
              <a:t>increase</a:t>
            </a:r>
            <a:r>
              <a:rPr lang="en-GB" sz="3200" dirty="0">
                <a:latin typeface="Corbel" panose="020B0503020204020204" pitchFamily="34" charset="0"/>
              </a:rPr>
              <a:t> the window size.</a:t>
            </a:r>
            <a:endParaRPr lang="en-US" sz="3200" dirty="0"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311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orbel" panose="020B0503020204020204" pitchFamily="34" charset="0"/>
              </a:rPr>
              <a:t>The End </a:t>
            </a:r>
          </a:p>
        </p:txBody>
      </p:sp>
      <p:sp>
        <p:nvSpPr>
          <p:cNvPr id="5734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Verdana" charset="0"/>
              </a:rPr>
              <a:t>Part 1-5</a:t>
            </a:r>
          </a:p>
        </p:txBody>
      </p:sp>
    </p:spTree>
    <p:extLst>
      <p:ext uri="{BB962C8B-B14F-4D97-AF65-F5344CB8AC3E}">
        <p14:creationId xmlns:p14="http://schemas.microsoft.com/office/powerpoint/2010/main" val="39698541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4311" y="151064"/>
            <a:ext cx="10018713" cy="717884"/>
          </a:xfrm>
        </p:spPr>
        <p:txBody>
          <a:bodyPr/>
          <a:lstStyle/>
          <a:p>
            <a:pPr eaLnBrk="1" hangingPunct="1"/>
            <a:r>
              <a:rPr lang="en-US" dirty="0"/>
              <a:t>TCP Segment Reassembly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486401"/>
            <a:ext cx="10972800" cy="644525"/>
          </a:xfrm>
        </p:spPr>
        <p:txBody>
          <a:bodyPr/>
          <a:lstStyle/>
          <a:p>
            <a:pPr eaLnBrk="1" hangingPunct="1"/>
            <a:endParaRPr lang="en-US">
              <a:latin typeface="Verdana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21" y="1174751"/>
            <a:ext cx="9753600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ction Button: Back or Previous 1">
            <a:hlinkClick r:id="rId3" action="ppaction://hlinksldjump" highlightClick="1"/>
          </p:cNvPr>
          <p:cNvSpPr/>
          <p:nvPr/>
        </p:nvSpPr>
        <p:spPr>
          <a:xfrm>
            <a:off x="1991895" y="6296526"/>
            <a:ext cx="561473" cy="37431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05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18432"/>
            <a:ext cx="10018713" cy="958516"/>
          </a:xfrm>
        </p:spPr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1376948"/>
            <a:ext cx="10018713" cy="677779"/>
          </a:xfrm>
        </p:spPr>
        <p:txBody>
          <a:bodyPr>
            <a:noAutofit/>
          </a:bodyPr>
          <a:lstStyle/>
          <a:p>
            <a:r>
              <a:rPr lang="en-US" dirty="0"/>
              <a:t> Like UDP, TCP performs multiplexing at the sender and </a:t>
            </a:r>
            <a:r>
              <a:rPr lang="en-US" dirty="0" err="1"/>
              <a:t>demultiplexing</a:t>
            </a:r>
            <a:r>
              <a:rPr lang="en-US" dirty="0"/>
              <a:t> at the receiver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55" y="2628229"/>
            <a:ext cx="9454254" cy="3971886"/>
          </a:xfrm>
          <a:prstGeom prst="rect">
            <a:avLst/>
          </a:prstGeom>
        </p:spPr>
      </p:pic>
      <p:sp>
        <p:nvSpPr>
          <p:cNvPr id="5" name="Action Button: Back or Previous 4">
            <a:hlinkClick r:id="rId3" action="ppaction://hlinksldjump" highlightClick="1"/>
          </p:cNvPr>
          <p:cNvSpPr/>
          <p:nvPr/>
        </p:nvSpPr>
        <p:spPr>
          <a:xfrm>
            <a:off x="11483474" y="6104713"/>
            <a:ext cx="561473" cy="374316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60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092F-CABA-9243-8E96-73ED866C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66824"/>
            <a:ext cx="10018713" cy="1143000"/>
          </a:xfrm>
        </p:spPr>
        <p:txBody>
          <a:bodyPr/>
          <a:lstStyle/>
          <a:p>
            <a:r>
              <a:rPr lang="en-BD" dirty="0"/>
              <a:t>Full Duplex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4C95D-FE41-E842-BFBD-C6D03B129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1706526"/>
            <a:ext cx="10402890" cy="1722473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Each TCP connection supports a pair of byte streams, one flowing in each direction. </a:t>
            </a:r>
          </a:p>
          <a:p>
            <a:r>
              <a:rPr lang="en-GB" sz="2800" dirty="0"/>
              <a:t>Exchanging data (sending and receiving) between two entities at the same time.</a:t>
            </a:r>
            <a:endParaRPr lang="en-BD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85DCE-1204-744E-A515-1DB051BE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4179777"/>
            <a:ext cx="6845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01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7.4|13|9.4|6.1|33.4|19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0.3|29.8|40|1.3|17.6|13.9|4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7.7|40.6|5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8.3|8.7|10.5|25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4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.7|16.3|21.9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5.3|15.4|16|6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.7|3.6|14.6|28.5|1.2|14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6|10.3|3.9|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29.9|5.7|6|6.2|5.3|20.4|12.5|20.3|7.1|0.8|22.6|3.7|21.9|29.6|31.3|9.7|5.7|1.4|6.8|1.2|15|18.5|32.8|8.2|1.8|6.9|1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7|16.3|11.2|37.2|91.3|3.7|43.1|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1|16.9|91.3|3.4|42.7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59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3|7.8|41.4|2.1|15.8|1.1|4.9|8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5|43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1.6|3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2.4|17.7|21.9|3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9|11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9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7|8.3|11.2|34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7.4|3.2|6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6.6|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0.8|29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9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3.9|3.8|22.5|9.1|19|3.3|14.2|7.3|14.7|9.1|22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6.7|31.4|1.2|5.4|1.1|10.7|0.7|0.8|5.4|25.9|10.1|1.1|11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7.1|14.2|8.9|18.8|7.5|25.5|11.7|10.4|2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6.8|5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5.7|26|39.6|12.1|30.8|17.2|36|4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5.4|45.3|14.5|50.5|19.8|18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51.4|16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3.8|8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4|1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5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7|3.2|4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4.9|10.4|13|23.1|9.5"/>
</p:tagLst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8226</TotalTime>
  <Words>2195</Words>
  <Application>Microsoft Macintosh PowerPoint</Application>
  <PresentationFormat>Widescreen</PresentationFormat>
  <Paragraphs>370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Corbel</vt:lpstr>
      <vt:lpstr>Calibri</vt:lpstr>
      <vt:lpstr>Arial</vt:lpstr>
      <vt:lpstr>Wingdings</vt:lpstr>
      <vt:lpstr>Verdana</vt:lpstr>
      <vt:lpstr>Times New Roman</vt:lpstr>
      <vt:lpstr>Parallax</vt:lpstr>
      <vt:lpstr>Transport Layer (TCP)</vt:lpstr>
      <vt:lpstr>TCP Services</vt:lpstr>
      <vt:lpstr>Objectives of Part 1</vt:lpstr>
      <vt:lpstr>Stream Delivery </vt:lpstr>
      <vt:lpstr>Buffers</vt:lpstr>
      <vt:lpstr>Segments </vt:lpstr>
      <vt:lpstr>TCP Segment Reassembly</vt:lpstr>
      <vt:lpstr>Multiplexing</vt:lpstr>
      <vt:lpstr>Full Duplex</vt:lpstr>
      <vt:lpstr>Identifying and tracking the segments</vt:lpstr>
      <vt:lpstr>Objectives of Part 2</vt:lpstr>
      <vt:lpstr>PowerPoint Presentation</vt:lpstr>
      <vt:lpstr>Byte Number</vt:lpstr>
      <vt:lpstr>Sequence Numbers</vt:lpstr>
      <vt:lpstr>PowerPoint Presentation</vt:lpstr>
      <vt:lpstr>Acknowledgement Number</vt:lpstr>
      <vt:lpstr>Acknowledgement Number</vt:lpstr>
      <vt:lpstr>Header Length</vt:lpstr>
      <vt:lpstr>Control Bits</vt:lpstr>
      <vt:lpstr>Window Size</vt:lpstr>
      <vt:lpstr>Checksum</vt:lpstr>
      <vt:lpstr>Urgent Pointer</vt:lpstr>
      <vt:lpstr>Options</vt:lpstr>
      <vt:lpstr>Objectives of Part 3</vt:lpstr>
      <vt:lpstr>Connection Establishment</vt:lpstr>
      <vt:lpstr>PowerPoint Presentation</vt:lpstr>
      <vt:lpstr>PowerPoint Presentation</vt:lpstr>
      <vt:lpstr>PowerPoint Presentation</vt:lpstr>
      <vt:lpstr>PowerPoint Presentation</vt:lpstr>
      <vt:lpstr>Connection Termination</vt:lpstr>
      <vt:lpstr>PowerPoint Presentation</vt:lpstr>
      <vt:lpstr>Connection Termination :: Half Close </vt:lpstr>
      <vt:lpstr>Objectives Part 4</vt:lpstr>
      <vt:lpstr>Reliability in TCP</vt:lpstr>
      <vt:lpstr>Error Control </vt:lpstr>
      <vt:lpstr>Types and Rules of Acknowledgment </vt:lpstr>
      <vt:lpstr>PowerPoint Presentation</vt:lpstr>
      <vt:lpstr>PowerPoint Presentation</vt:lpstr>
      <vt:lpstr>PowerPoint Presentation</vt:lpstr>
      <vt:lpstr>Out of Order Segments</vt:lpstr>
      <vt:lpstr>Rules of Acknowledgment contd</vt:lpstr>
      <vt:lpstr>PowerPoint Presentation</vt:lpstr>
      <vt:lpstr>PowerPoint Presentation</vt:lpstr>
      <vt:lpstr>PowerPoint Presentation</vt:lpstr>
      <vt:lpstr>PowerPoint Presentation</vt:lpstr>
      <vt:lpstr>Objectives – Part 5</vt:lpstr>
      <vt:lpstr>Flow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Control Example</vt:lpstr>
      <vt:lpstr>Flow Control Example Contd </vt:lpstr>
      <vt:lpstr>Shrinking of Windows</vt:lpstr>
      <vt:lpstr>Shrinking of Windows</vt:lpstr>
      <vt:lpstr>Different TCP Sliding Window Protocols</vt:lpstr>
      <vt:lpstr>Different TCP Sliding Window Protocols</vt:lpstr>
      <vt:lpstr>Overall Flow control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 (HTTP)</dc:title>
  <dc:creator>Arif Shakil</dc:creator>
  <cp:lastModifiedBy>Sadia Kazi</cp:lastModifiedBy>
  <cp:revision>178</cp:revision>
  <dcterms:created xsi:type="dcterms:W3CDTF">2020-06-17T13:03:26Z</dcterms:created>
  <dcterms:modified xsi:type="dcterms:W3CDTF">2020-07-25T04:00:38Z</dcterms:modified>
</cp:coreProperties>
</file>